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28346400" cy="42976800"/>
  <p:notesSz cx="6858000" cy="9144000"/>
  <p:defaultTextStyle>
    <a:defPPr>
      <a:defRPr lang="en-US"/>
    </a:defPPr>
    <a:lvl1pPr algn="l" defTabSz="3217863" rtl="0" fontAlgn="base">
      <a:spcBef>
        <a:spcPct val="0"/>
      </a:spcBef>
      <a:spcAft>
        <a:spcPct val="0"/>
      </a:spcAft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1606550" indent="-1293813" algn="l" defTabSz="3217863" rtl="0" fontAlgn="base">
      <a:spcBef>
        <a:spcPct val="0"/>
      </a:spcBef>
      <a:spcAft>
        <a:spcPct val="0"/>
      </a:spcAft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3217863" indent="-2590800" algn="l" defTabSz="3217863" rtl="0" fontAlgn="base">
      <a:spcBef>
        <a:spcPct val="0"/>
      </a:spcBef>
      <a:spcAft>
        <a:spcPct val="0"/>
      </a:spcAft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4829175" indent="-3889375" algn="l" defTabSz="3217863" rtl="0" fontAlgn="base">
      <a:spcBef>
        <a:spcPct val="0"/>
      </a:spcBef>
      <a:spcAft>
        <a:spcPct val="0"/>
      </a:spcAft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6440488" indent="-5186363" algn="l" defTabSz="3217863" rtl="0" fontAlgn="base">
      <a:spcBef>
        <a:spcPct val="0"/>
      </a:spcBef>
      <a:spcAft>
        <a:spcPct val="0"/>
      </a:spcAft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65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BB4B"/>
    <a:srgbClr val="FFDF03"/>
    <a:srgbClr val="FF00FF"/>
    <a:srgbClr val="FF7D02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846" autoAdjust="0"/>
  </p:normalViewPr>
  <p:slideViewPr>
    <p:cSldViewPr>
      <p:cViewPr>
        <p:scale>
          <a:sx n="33" d="100"/>
          <a:sy n="33" d="100"/>
        </p:scale>
        <p:origin x="-1176" y="4816"/>
      </p:cViewPr>
      <p:guideLst>
        <p:guide orient="horz" pos="13536"/>
        <p:guide pos="8928"/>
      </p:guideLst>
    </p:cSldViewPr>
  </p:slideViewPr>
  <p:notesTextViewPr>
    <p:cViewPr>
      <p:scale>
        <a:sx n="100" d="100"/>
        <a:sy n="100" d="100"/>
      </p:scale>
      <p:origin x="0" y="56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3262419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3262419">
              <a:defRPr sz="1200"/>
            </a:lvl1pPr>
          </a:lstStyle>
          <a:p>
            <a:pPr>
              <a:defRPr/>
            </a:pPr>
            <a:fld id="{ECADA890-9547-C04B-9CE0-5ED673198625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3262419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3262419">
              <a:defRPr sz="1200"/>
            </a:lvl1pPr>
          </a:lstStyle>
          <a:p>
            <a:pPr>
              <a:defRPr/>
            </a:pPr>
            <a:fld id="{0BB753FB-27C0-C745-8614-110874ADF08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4208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702576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defTabSz="4702175">
              <a:defRPr sz="1200">
                <a:latin typeface="Calibri" charset="0"/>
              </a:defRPr>
            </a:lvl1pPr>
          </a:lstStyle>
          <a:p>
            <a:pPr>
              <a:defRPr/>
            </a:pPr>
            <a:fld id="{E30958CA-2317-FA4D-87F2-E74AAA56467A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8700" y="685800"/>
            <a:ext cx="22606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702576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defTabSz="4702175">
              <a:defRPr sz="1200">
                <a:latin typeface="Calibri" charset="0"/>
              </a:defRPr>
            </a:lvl1pPr>
          </a:lstStyle>
          <a:p>
            <a:pPr>
              <a:defRPr/>
            </a:pPr>
            <a:fld id="{F64A607D-1EFE-5540-8D57-AD4966EDDFB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87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3217863" rtl="0" eaLnBrk="0" fontAlgn="base" hangingPunct="0">
      <a:spcBef>
        <a:spcPct val="30000"/>
      </a:spcBef>
      <a:spcAft>
        <a:spcPct val="0"/>
      </a:spcAft>
      <a:defRPr sz="43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1606550" algn="l" defTabSz="3217863" rtl="0" eaLnBrk="0" fontAlgn="base" hangingPunct="0">
      <a:spcBef>
        <a:spcPct val="30000"/>
      </a:spcBef>
      <a:spcAft>
        <a:spcPct val="0"/>
      </a:spcAft>
      <a:defRPr sz="43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3217863" algn="l" defTabSz="3217863" rtl="0" eaLnBrk="0" fontAlgn="base" hangingPunct="0">
      <a:spcBef>
        <a:spcPct val="30000"/>
      </a:spcBef>
      <a:spcAft>
        <a:spcPct val="0"/>
      </a:spcAft>
      <a:defRPr sz="43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4829175" algn="l" defTabSz="3217863" rtl="0" eaLnBrk="0" fontAlgn="base" hangingPunct="0">
      <a:spcBef>
        <a:spcPct val="30000"/>
      </a:spcBef>
      <a:spcAft>
        <a:spcPct val="0"/>
      </a:spcAft>
      <a:defRPr sz="43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6440488" algn="l" defTabSz="3217863" rtl="0" eaLnBrk="0" fontAlgn="base" hangingPunct="0">
      <a:spcBef>
        <a:spcPct val="30000"/>
      </a:spcBef>
      <a:spcAft>
        <a:spcPct val="0"/>
      </a:spcAft>
      <a:defRPr sz="43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8056234" algn="l" defTabSz="3222494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9667480" algn="l" defTabSz="3222494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11278728" algn="l" defTabSz="3222494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12889974" algn="l" defTabSz="3222494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1631157">
              <a:defRPr/>
            </a:pPr>
            <a:endParaRPr lang="en-US" dirty="0" smtClean="0">
              <a:ea typeface="+mn-ea"/>
              <a:cs typeface="+mn-cs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4702175" eaLnBrk="0" hangingPunct="0"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702175" eaLnBrk="0" fontAlgn="base" hangingPunct="0">
              <a:spcBef>
                <a:spcPct val="0"/>
              </a:spcBef>
              <a:spcAft>
                <a:spcPct val="0"/>
              </a:spcAft>
              <a:defRPr sz="65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158815E-49F5-DB4C-B176-C1204184D825}" type="slidenum">
              <a:rPr lang="en-US" sz="1200">
                <a:latin typeface="Calibri" charset="0"/>
              </a:rPr>
              <a:pPr eaLnBrk="1" hangingPunct="1"/>
              <a:t>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25980" y="13350670"/>
            <a:ext cx="24094440" cy="92121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51960" y="24353520"/>
            <a:ext cx="19842480" cy="109829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611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2224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8337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4449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0562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667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2787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8899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EDBE1C-471C-1642-B43F-23D62D116948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779A35-40DB-1149-9D50-06AB367578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3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0A1DE3-A6F0-F14F-A75E-4493B6D04C74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F22B8C-32EF-E342-BB0F-9BDC12680C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462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313808" y="11012811"/>
            <a:ext cx="26786361" cy="2346911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54715" y="11012811"/>
            <a:ext cx="79886654" cy="2346911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9AE70A-DA0D-074E-9971-A5BA680D68F2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8356F1-4A0B-6C4E-A162-0E333840B9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565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7BD54F-9F96-124F-9C75-946991D40974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50DEE7-D5BB-E341-88E5-901BA155E8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351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170" y="27616578"/>
            <a:ext cx="24094440" cy="8535670"/>
          </a:xfrm>
        </p:spPr>
        <p:txBody>
          <a:bodyPr anchor="t"/>
          <a:lstStyle>
            <a:lvl1pPr algn="l">
              <a:defRPr sz="14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9170" y="18215412"/>
            <a:ext cx="24094440" cy="9401171"/>
          </a:xfrm>
        </p:spPr>
        <p:txBody>
          <a:bodyPr anchor="b"/>
          <a:lstStyle>
            <a:lvl1pPr marL="0" indent="0">
              <a:buNone/>
              <a:defRPr sz="7100">
                <a:solidFill>
                  <a:schemeClr val="tx1">
                    <a:tint val="75000"/>
                  </a:schemeClr>
                </a:solidFill>
              </a:defRPr>
            </a:lvl1pPr>
            <a:lvl2pPr marL="1611248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2pPr>
            <a:lvl3pPr marL="3222494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3pPr>
            <a:lvl4pPr marL="4833740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4pPr>
            <a:lvl5pPr marL="6444988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5pPr>
            <a:lvl6pPr marL="8056234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6pPr>
            <a:lvl7pPr marL="9667480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7pPr>
            <a:lvl8pPr marL="11278728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8pPr>
            <a:lvl9pPr marL="12889974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2D5EDC-277A-0D46-930C-9EF05E02E97A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937DB1-D178-E84E-8D1D-BD121714FE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886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54716" y="64176704"/>
            <a:ext cx="53336508" cy="181527237"/>
          </a:xfrm>
        </p:spPr>
        <p:txBody>
          <a:bodyPr/>
          <a:lstStyle>
            <a:lvl1pPr>
              <a:defRPr sz="9900"/>
            </a:lvl1pPr>
            <a:lvl2pPr>
              <a:defRPr sz="8500"/>
            </a:lvl2pPr>
            <a:lvl3pPr>
              <a:defRPr sz="71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63664" y="64176704"/>
            <a:ext cx="53336508" cy="181527237"/>
          </a:xfrm>
        </p:spPr>
        <p:txBody>
          <a:bodyPr/>
          <a:lstStyle>
            <a:lvl1pPr>
              <a:defRPr sz="9900"/>
            </a:lvl1pPr>
            <a:lvl2pPr>
              <a:defRPr sz="8500"/>
            </a:lvl2pPr>
            <a:lvl3pPr>
              <a:defRPr sz="71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2DBC2D-6392-294B-8284-744D84765E73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641547-4140-214D-9FB7-1599673104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33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7320" y="1721066"/>
            <a:ext cx="25511760" cy="7162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7322" y="9620044"/>
            <a:ext cx="12524584" cy="4009177"/>
          </a:xfrm>
        </p:spPr>
        <p:txBody>
          <a:bodyPr anchor="b"/>
          <a:lstStyle>
            <a:lvl1pPr marL="0" indent="0">
              <a:buNone/>
              <a:defRPr sz="8500" b="1"/>
            </a:lvl1pPr>
            <a:lvl2pPr marL="1611248" indent="0">
              <a:buNone/>
              <a:defRPr sz="7100" b="1"/>
            </a:lvl2pPr>
            <a:lvl3pPr marL="3222494" indent="0">
              <a:buNone/>
              <a:defRPr sz="6500" b="1"/>
            </a:lvl3pPr>
            <a:lvl4pPr marL="4833740" indent="0">
              <a:buNone/>
              <a:defRPr sz="5700" b="1"/>
            </a:lvl4pPr>
            <a:lvl5pPr marL="6444988" indent="0">
              <a:buNone/>
              <a:defRPr sz="5700" b="1"/>
            </a:lvl5pPr>
            <a:lvl6pPr marL="8056234" indent="0">
              <a:buNone/>
              <a:defRPr sz="5700" b="1"/>
            </a:lvl6pPr>
            <a:lvl7pPr marL="9667480" indent="0">
              <a:buNone/>
              <a:defRPr sz="5700" b="1"/>
            </a:lvl7pPr>
            <a:lvl8pPr marL="11278728" indent="0">
              <a:buNone/>
              <a:defRPr sz="5700" b="1"/>
            </a:lvl8pPr>
            <a:lvl9pPr marL="12889974" indent="0">
              <a:buNone/>
              <a:defRPr sz="5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17322" y="13629219"/>
            <a:ext cx="12524584" cy="24761406"/>
          </a:xfrm>
        </p:spPr>
        <p:txBody>
          <a:bodyPr/>
          <a:lstStyle>
            <a:lvl1pPr>
              <a:defRPr sz="8500"/>
            </a:lvl1pPr>
            <a:lvl2pPr>
              <a:defRPr sz="71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399580" y="9620044"/>
            <a:ext cx="12529503" cy="4009177"/>
          </a:xfrm>
        </p:spPr>
        <p:txBody>
          <a:bodyPr anchor="b"/>
          <a:lstStyle>
            <a:lvl1pPr marL="0" indent="0">
              <a:buNone/>
              <a:defRPr sz="8500" b="1"/>
            </a:lvl1pPr>
            <a:lvl2pPr marL="1611248" indent="0">
              <a:buNone/>
              <a:defRPr sz="7100" b="1"/>
            </a:lvl2pPr>
            <a:lvl3pPr marL="3222494" indent="0">
              <a:buNone/>
              <a:defRPr sz="6500" b="1"/>
            </a:lvl3pPr>
            <a:lvl4pPr marL="4833740" indent="0">
              <a:buNone/>
              <a:defRPr sz="5700" b="1"/>
            </a:lvl4pPr>
            <a:lvl5pPr marL="6444988" indent="0">
              <a:buNone/>
              <a:defRPr sz="5700" b="1"/>
            </a:lvl5pPr>
            <a:lvl6pPr marL="8056234" indent="0">
              <a:buNone/>
              <a:defRPr sz="5700" b="1"/>
            </a:lvl6pPr>
            <a:lvl7pPr marL="9667480" indent="0">
              <a:buNone/>
              <a:defRPr sz="5700" b="1"/>
            </a:lvl7pPr>
            <a:lvl8pPr marL="11278728" indent="0">
              <a:buNone/>
              <a:defRPr sz="5700" b="1"/>
            </a:lvl8pPr>
            <a:lvl9pPr marL="12889974" indent="0">
              <a:buNone/>
              <a:defRPr sz="5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399580" y="13629219"/>
            <a:ext cx="12529503" cy="24761406"/>
          </a:xfrm>
        </p:spPr>
        <p:txBody>
          <a:bodyPr/>
          <a:lstStyle>
            <a:lvl1pPr>
              <a:defRPr sz="8500"/>
            </a:lvl1pPr>
            <a:lvl2pPr>
              <a:defRPr sz="71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FD519E-E6E2-2049-A5FB-2EE822A4F738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291B28-4591-8E41-B3C3-C9CC141C97E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252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64169-CB21-4B49-A41C-0B740FACB710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C0127F-A581-2245-B81D-F05F508CE7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81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4FD07C-F76A-8947-83F3-1CB773A41CA2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F624F9-4E30-244F-BFF4-982EB89E16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511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7324" y="1711113"/>
            <a:ext cx="9325770" cy="7282180"/>
          </a:xfrm>
        </p:spPr>
        <p:txBody>
          <a:bodyPr anchor="b"/>
          <a:lstStyle>
            <a:lvl1pPr algn="l">
              <a:defRPr sz="7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82657" y="1711123"/>
            <a:ext cx="15846425" cy="36679509"/>
          </a:xfrm>
        </p:spPr>
        <p:txBody>
          <a:bodyPr/>
          <a:lstStyle>
            <a:lvl1pPr>
              <a:defRPr sz="11500"/>
            </a:lvl1pPr>
            <a:lvl2pPr>
              <a:defRPr sz="9900"/>
            </a:lvl2pPr>
            <a:lvl3pPr>
              <a:defRPr sz="8500"/>
            </a:lvl3pPr>
            <a:lvl4pPr>
              <a:defRPr sz="7100"/>
            </a:lvl4pPr>
            <a:lvl5pPr>
              <a:defRPr sz="7100"/>
            </a:lvl5pPr>
            <a:lvl6pPr>
              <a:defRPr sz="7100"/>
            </a:lvl6pPr>
            <a:lvl7pPr>
              <a:defRPr sz="7100"/>
            </a:lvl7pPr>
            <a:lvl8pPr>
              <a:defRPr sz="7100"/>
            </a:lvl8pPr>
            <a:lvl9pPr>
              <a:defRPr sz="7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17324" y="8993303"/>
            <a:ext cx="9325770" cy="29397329"/>
          </a:xfrm>
        </p:spPr>
        <p:txBody>
          <a:bodyPr/>
          <a:lstStyle>
            <a:lvl1pPr marL="0" indent="0">
              <a:buNone/>
              <a:defRPr sz="4900"/>
            </a:lvl1pPr>
            <a:lvl2pPr marL="1611248" indent="0">
              <a:buNone/>
              <a:defRPr sz="4300"/>
            </a:lvl2pPr>
            <a:lvl3pPr marL="3222494" indent="0">
              <a:buNone/>
              <a:defRPr sz="3600"/>
            </a:lvl3pPr>
            <a:lvl4pPr marL="4833740" indent="0">
              <a:buNone/>
              <a:defRPr sz="3200"/>
            </a:lvl4pPr>
            <a:lvl5pPr marL="6444988" indent="0">
              <a:buNone/>
              <a:defRPr sz="3200"/>
            </a:lvl5pPr>
            <a:lvl6pPr marL="8056234" indent="0">
              <a:buNone/>
              <a:defRPr sz="3200"/>
            </a:lvl6pPr>
            <a:lvl7pPr marL="9667480" indent="0">
              <a:buNone/>
              <a:defRPr sz="3200"/>
            </a:lvl7pPr>
            <a:lvl8pPr marL="11278728" indent="0">
              <a:buNone/>
              <a:defRPr sz="3200"/>
            </a:lvl8pPr>
            <a:lvl9pPr marL="12889974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9B2E16-AE38-DC4A-B38A-D5A0F7A5D62E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4D8514-ABD3-2D4E-8493-E989A01F4A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7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094" y="30083766"/>
            <a:ext cx="17007840" cy="3551559"/>
          </a:xfrm>
        </p:spPr>
        <p:txBody>
          <a:bodyPr anchor="b"/>
          <a:lstStyle>
            <a:lvl1pPr algn="l">
              <a:defRPr sz="71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56094" y="3840057"/>
            <a:ext cx="17007840" cy="25786080"/>
          </a:xfrm>
        </p:spPr>
        <p:txBody>
          <a:bodyPr rtlCol="0">
            <a:normAutofit/>
          </a:bodyPr>
          <a:lstStyle>
            <a:lvl1pPr marL="0" indent="0">
              <a:buNone/>
              <a:defRPr sz="11500"/>
            </a:lvl1pPr>
            <a:lvl2pPr marL="1611248" indent="0">
              <a:buNone/>
              <a:defRPr sz="9900"/>
            </a:lvl2pPr>
            <a:lvl3pPr marL="3222494" indent="0">
              <a:buNone/>
              <a:defRPr sz="8500"/>
            </a:lvl3pPr>
            <a:lvl4pPr marL="4833740" indent="0">
              <a:buNone/>
              <a:defRPr sz="7100"/>
            </a:lvl4pPr>
            <a:lvl5pPr marL="6444988" indent="0">
              <a:buNone/>
              <a:defRPr sz="7100"/>
            </a:lvl5pPr>
            <a:lvl6pPr marL="8056234" indent="0">
              <a:buNone/>
              <a:defRPr sz="7100"/>
            </a:lvl6pPr>
            <a:lvl7pPr marL="9667480" indent="0">
              <a:buNone/>
              <a:defRPr sz="7100"/>
            </a:lvl7pPr>
            <a:lvl8pPr marL="11278728" indent="0">
              <a:buNone/>
              <a:defRPr sz="7100"/>
            </a:lvl8pPr>
            <a:lvl9pPr marL="12889974" indent="0">
              <a:buNone/>
              <a:defRPr sz="71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094" y="33635325"/>
            <a:ext cx="17007840" cy="5043801"/>
          </a:xfrm>
        </p:spPr>
        <p:txBody>
          <a:bodyPr/>
          <a:lstStyle>
            <a:lvl1pPr marL="0" indent="0">
              <a:buNone/>
              <a:defRPr sz="4900"/>
            </a:lvl1pPr>
            <a:lvl2pPr marL="1611248" indent="0">
              <a:buNone/>
              <a:defRPr sz="4300"/>
            </a:lvl2pPr>
            <a:lvl3pPr marL="3222494" indent="0">
              <a:buNone/>
              <a:defRPr sz="3600"/>
            </a:lvl3pPr>
            <a:lvl4pPr marL="4833740" indent="0">
              <a:buNone/>
              <a:defRPr sz="3200"/>
            </a:lvl4pPr>
            <a:lvl5pPr marL="6444988" indent="0">
              <a:buNone/>
              <a:defRPr sz="3200"/>
            </a:lvl5pPr>
            <a:lvl6pPr marL="8056234" indent="0">
              <a:buNone/>
              <a:defRPr sz="3200"/>
            </a:lvl6pPr>
            <a:lvl7pPr marL="9667480" indent="0">
              <a:buNone/>
              <a:defRPr sz="3200"/>
            </a:lvl7pPr>
            <a:lvl8pPr marL="11278728" indent="0">
              <a:buNone/>
              <a:defRPr sz="3200"/>
            </a:lvl8pPr>
            <a:lvl9pPr marL="12889974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126959-3324-2B45-920D-9ED524BEA897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F92425-DBF7-0746-A50F-521C276924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10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419225" y="1722438"/>
            <a:ext cx="25507950" cy="716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22251" tIns="161125" rIns="322251" bIns="16112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419225" y="10029825"/>
            <a:ext cx="25507950" cy="2836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22251" tIns="161125" rIns="322251" bIns="16112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19225" y="39833550"/>
            <a:ext cx="6610350" cy="2289175"/>
          </a:xfrm>
          <a:prstGeom prst="rect">
            <a:avLst/>
          </a:prstGeom>
        </p:spPr>
        <p:txBody>
          <a:bodyPr vert="horz" wrap="square" lIns="322251" tIns="161125" rIns="322251" bIns="161125" numCol="1" anchor="ctr" anchorCtr="0" compatLnSpc="1">
            <a:prstTxWarp prst="textNoShape">
              <a:avLst/>
            </a:prstTxWarp>
          </a:bodyPr>
          <a:lstStyle>
            <a:lvl1pPr defTabSz="3222269"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DC4A4B32-5CA6-DB42-8C88-A216F0693753}" type="datetimeFigureOut">
              <a:rPr lang="en-US"/>
              <a:pPr>
                <a:defRPr/>
              </a:pPr>
              <a:t>8/17/16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86925" y="39833550"/>
            <a:ext cx="8972550" cy="2289175"/>
          </a:xfrm>
          <a:prstGeom prst="rect">
            <a:avLst/>
          </a:prstGeom>
        </p:spPr>
        <p:txBody>
          <a:bodyPr vert="horz" lIns="322251" tIns="161125" rIns="322251" bIns="161125" rtlCol="0" anchor="ctr"/>
          <a:lstStyle>
            <a:lvl1pPr algn="ctr" defTabSz="3222494" fontAlgn="auto">
              <a:spcBef>
                <a:spcPts val="0"/>
              </a:spcBef>
              <a:spcAft>
                <a:spcPts val="0"/>
              </a:spcAft>
              <a:defRPr sz="43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16825" y="39833550"/>
            <a:ext cx="6610350" cy="2289175"/>
          </a:xfrm>
          <a:prstGeom prst="rect">
            <a:avLst/>
          </a:prstGeom>
        </p:spPr>
        <p:txBody>
          <a:bodyPr vert="horz" wrap="square" lIns="322251" tIns="161125" rIns="322251" bIns="161125" numCol="1" anchor="ctr" anchorCtr="0" compatLnSpc="1">
            <a:prstTxWarp prst="textNoShape">
              <a:avLst/>
            </a:prstTxWarp>
          </a:bodyPr>
          <a:lstStyle>
            <a:lvl1pPr algn="r" defTabSz="3222269">
              <a:defRPr sz="43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2033B1AA-8564-694B-9A22-9CA0ACDBC3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217863" rtl="0" eaLnBrk="0" fontAlgn="base" hangingPunct="0">
        <a:spcBef>
          <a:spcPct val="0"/>
        </a:spcBef>
        <a:spcAft>
          <a:spcPct val="0"/>
        </a:spcAft>
        <a:defRPr sz="156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3217863" rtl="0" eaLnBrk="0" fontAlgn="base" hangingPunct="0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3217863" rtl="0" eaLnBrk="0" fontAlgn="base" hangingPunct="0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3217863" rtl="0" eaLnBrk="0" fontAlgn="base" hangingPunct="0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3217863" rtl="0" eaLnBrk="0" fontAlgn="base" hangingPunct="0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5pPr>
      <a:lvl6pPr marL="313302" algn="ctr" defTabSz="3222219" rtl="0" fontAlgn="base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</a:defRPr>
      </a:lvl6pPr>
      <a:lvl7pPr marL="626604" algn="ctr" defTabSz="3222219" rtl="0" fontAlgn="base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</a:defRPr>
      </a:lvl7pPr>
      <a:lvl8pPr marL="939904" algn="ctr" defTabSz="3222219" rtl="0" fontAlgn="base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</a:defRPr>
      </a:lvl8pPr>
      <a:lvl9pPr marL="1253206" algn="ctr" defTabSz="3222219" rtl="0" fontAlgn="base">
        <a:spcBef>
          <a:spcPct val="0"/>
        </a:spcBef>
        <a:spcAft>
          <a:spcPct val="0"/>
        </a:spcAft>
        <a:defRPr sz="15600">
          <a:solidFill>
            <a:schemeClr val="tx1"/>
          </a:solidFill>
          <a:latin typeface="Arial" charset="0"/>
        </a:defRPr>
      </a:lvl9pPr>
    </p:titleStyle>
    <p:bodyStyle>
      <a:lvl1pPr marL="1203325" indent="-1203325" algn="l" defTabSz="32178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5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2613025" indent="-1001713" algn="l" defTabSz="32178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9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4024313" indent="-801688" algn="l" defTabSz="32178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85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5635625" indent="-801688" algn="l" defTabSz="32178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71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7246938" indent="-801688" algn="l" defTabSz="3217863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71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8861857" indent="-805623" algn="l" defTabSz="3222494" rtl="0" eaLnBrk="1" latinLnBrk="0" hangingPunct="1">
        <a:spcBef>
          <a:spcPct val="20000"/>
        </a:spcBef>
        <a:buFont typeface="Arial" pitchFamily="34" charset="0"/>
        <a:buChar char="•"/>
        <a:defRPr sz="7100" kern="1200">
          <a:solidFill>
            <a:schemeClr val="tx1"/>
          </a:solidFill>
          <a:latin typeface="+mn-lt"/>
          <a:ea typeface="+mn-ea"/>
          <a:cs typeface="+mn-cs"/>
        </a:defRPr>
      </a:lvl6pPr>
      <a:lvl7pPr marL="10473105" indent="-805623" algn="l" defTabSz="3222494" rtl="0" eaLnBrk="1" latinLnBrk="0" hangingPunct="1">
        <a:spcBef>
          <a:spcPct val="20000"/>
        </a:spcBef>
        <a:buFont typeface="Arial" pitchFamily="34" charset="0"/>
        <a:buChar char="•"/>
        <a:defRPr sz="7100" kern="1200">
          <a:solidFill>
            <a:schemeClr val="tx1"/>
          </a:solidFill>
          <a:latin typeface="+mn-lt"/>
          <a:ea typeface="+mn-ea"/>
          <a:cs typeface="+mn-cs"/>
        </a:defRPr>
      </a:lvl7pPr>
      <a:lvl8pPr marL="12084351" indent="-805623" algn="l" defTabSz="3222494" rtl="0" eaLnBrk="1" latinLnBrk="0" hangingPunct="1">
        <a:spcBef>
          <a:spcPct val="20000"/>
        </a:spcBef>
        <a:buFont typeface="Arial" pitchFamily="34" charset="0"/>
        <a:buChar char="•"/>
        <a:defRPr sz="7100" kern="1200">
          <a:solidFill>
            <a:schemeClr val="tx1"/>
          </a:solidFill>
          <a:latin typeface="+mn-lt"/>
          <a:ea typeface="+mn-ea"/>
          <a:cs typeface="+mn-cs"/>
        </a:defRPr>
      </a:lvl8pPr>
      <a:lvl9pPr marL="13695597" indent="-805623" algn="l" defTabSz="3222494" rtl="0" eaLnBrk="1" latinLnBrk="0" hangingPunct="1">
        <a:spcBef>
          <a:spcPct val="20000"/>
        </a:spcBef>
        <a:buFont typeface="Arial" pitchFamily="34" charset="0"/>
        <a:buChar char="•"/>
        <a:defRPr sz="7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1pPr>
      <a:lvl2pPr marL="1611248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2pPr>
      <a:lvl3pPr marL="3222494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3pPr>
      <a:lvl4pPr marL="4833740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444988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056234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667480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278728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889974" algn="l" defTabSz="3222494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jpeg"/><Relationship Id="rId7" Type="http://schemas.openxmlformats.org/officeDocument/2006/relationships/image" Target="../media/image5.emf"/><Relationship Id="rId8" Type="http://schemas.openxmlformats.org/officeDocument/2006/relationships/image" Target="../media/image6.jpeg"/><Relationship Id="rId9" Type="http://schemas.openxmlformats.org/officeDocument/2006/relationships/image" Target="../media/image7.emf"/><Relationship Id="rId10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2"/>
          <p:cNvSpPr txBox="1">
            <a:spLocks noChangeArrowheads="1"/>
          </p:cNvSpPr>
          <p:nvPr/>
        </p:nvSpPr>
        <p:spPr bwMode="auto">
          <a:xfrm>
            <a:off x="133350" y="190500"/>
            <a:ext cx="24784050" cy="4137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73858" tIns="36929" rIns="73858" bIns="36929">
            <a:spAutoFit/>
          </a:bodyPr>
          <a:lstStyle/>
          <a:p>
            <a:pPr defTabSz="3509413">
              <a:spcBef>
                <a:spcPts val="1234"/>
              </a:spcBef>
              <a:defRPr/>
            </a:pPr>
            <a:r>
              <a:rPr lang="en-US" sz="8800" dirty="0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Language-specific and language-independent </a:t>
            </a:r>
            <a:r>
              <a:rPr lang="en-US" sz="8800" dirty="0" err="1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serialisation</a:t>
            </a:r>
            <a:r>
              <a:rPr lang="en-US" sz="8800" dirty="0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 patterns for </a:t>
            </a:r>
            <a:r>
              <a:rPr lang="en-US" sz="8800" dirty="0" err="1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framesetters</a:t>
            </a:r>
            <a:r>
              <a:rPr lang="en-US" sz="8800" dirty="0">
                <a:solidFill>
                  <a:schemeClr val="accent3">
                    <a:lumMod val="50000"/>
                  </a:schemeClr>
                </a:solidFill>
                <a:latin typeface="Helvetica Light"/>
                <a:ea typeface="+mn-ea"/>
                <a:cs typeface="Helvetica Light"/>
              </a:rPr>
              <a:t>, topics, and predicates</a:t>
            </a:r>
          </a:p>
        </p:txBody>
      </p:sp>
      <p:sp>
        <p:nvSpPr>
          <p:cNvPr id="103" name="Rectangle 80"/>
          <p:cNvSpPr>
            <a:spLocks noChangeArrowheads="1"/>
          </p:cNvSpPr>
          <p:nvPr/>
        </p:nvSpPr>
        <p:spPr bwMode="auto">
          <a:xfrm>
            <a:off x="304800" y="41833800"/>
            <a:ext cx="27784425" cy="990600"/>
          </a:xfrm>
          <a:prstGeom prst="rect">
            <a:avLst/>
          </a:prstGeom>
          <a:solidFill>
            <a:srgbClr val="9BBB59"/>
          </a:solidFill>
          <a:ln w="19050" cmpd="sng">
            <a:solidFill>
              <a:schemeClr val="bg2">
                <a:lumMod val="25000"/>
              </a:schemeClr>
            </a:solidFill>
          </a:ln>
          <a:effectLst/>
        </p:spPr>
        <p:txBody>
          <a:bodyPr lIns="73858" tIns="36929" rIns="73858" bIns="36929"/>
          <a:lstStyle/>
          <a:p>
            <a:pPr defTabSz="3220987">
              <a:defRPr/>
            </a:pPr>
            <a:r>
              <a:rPr lang="en-US" sz="2800" dirty="0" smtClean="0">
                <a:latin typeface="Helvetica Light"/>
                <a:cs typeface="Helvetica Light"/>
              </a:rPr>
              <a:t>We </a:t>
            </a:r>
            <a:r>
              <a:rPr lang="en-US" sz="2800" dirty="0">
                <a:latin typeface="Helvetica Light"/>
                <a:cs typeface="Helvetica Light"/>
              </a:rPr>
              <a:t>would like to thank </a:t>
            </a:r>
            <a:r>
              <a:rPr lang="en-US" sz="2800" dirty="0" err="1" smtClean="0">
                <a:latin typeface="Helvetica Light"/>
                <a:cs typeface="Helvetica Light"/>
              </a:rPr>
              <a:t>Suhas</a:t>
            </a:r>
            <a:r>
              <a:rPr lang="en-US" sz="2800" dirty="0" smtClean="0">
                <a:latin typeface="Helvetica Light"/>
                <a:cs typeface="Helvetica Light"/>
              </a:rPr>
              <a:t> </a:t>
            </a:r>
            <a:r>
              <a:rPr lang="en-US" sz="2800" dirty="0" err="1" smtClean="0">
                <a:latin typeface="Helvetica Light"/>
                <a:cs typeface="Helvetica Light"/>
              </a:rPr>
              <a:t>Arehalli</a:t>
            </a:r>
            <a:r>
              <a:rPr lang="en-US" sz="2800" dirty="0" smtClean="0">
                <a:latin typeface="Helvetica Light"/>
                <a:cs typeface="Helvetica Light"/>
              </a:rPr>
              <a:t> and Oliver Bunk for assistance in collecting the data. </a:t>
            </a:r>
            <a:r>
              <a:rPr lang="en-US" sz="2800" dirty="0">
                <a:latin typeface="Helvetica Light"/>
                <a:cs typeface="Helvetica Light"/>
              </a:rPr>
              <a:t>This work was supported by a German Academic Exchange Service (DAAD) postdoctoral scholarship to Eva Wittenberg, </a:t>
            </a:r>
            <a:r>
              <a:rPr lang="en-US" sz="2800" dirty="0" smtClean="0">
                <a:latin typeface="Helvetica Light"/>
                <a:cs typeface="Helvetica Light"/>
              </a:rPr>
              <a:t>and </a:t>
            </a:r>
            <a:r>
              <a:rPr lang="en-US" sz="2800" dirty="0">
                <a:latin typeface="Helvetica Light"/>
                <a:cs typeface="Helvetica Light"/>
              </a:rPr>
              <a:t>SFB 632, </a:t>
            </a:r>
            <a:r>
              <a:rPr lang="en-US" sz="2800" dirty="0" err="1">
                <a:latin typeface="Helvetica Light"/>
                <a:cs typeface="Helvetica Light"/>
              </a:rPr>
              <a:t>Projekt</a:t>
            </a:r>
            <a:r>
              <a:rPr lang="en-US" sz="2800" dirty="0">
                <a:latin typeface="Helvetica Light"/>
                <a:cs typeface="Helvetica Light"/>
              </a:rPr>
              <a:t> </a:t>
            </a:r>
            <a:r>
              <a:rPr lang="en-US" sz="2800" dirty="0" smtClean="0">
                <a:latin typeface="Helvetica Light"/>
                <a:cs typeface="Helvetica Light"/>
              </a:rPr>
              <a:t>B6 (grant to Heike Wiese).</a:t>
            </a:r>
            <a:endParaRPr lang="en-US" sz="2800" dirty="0">
              <a:latin typeface="Helvetica Light"/>
              <a:cs typeface="Helvetica Light"/>
            </a:endParaRPr>
          </a:p>
        </p:txBody>
      </p:sp>
      <p:sp>
        <p:nvSpPr>
          <p:cNvPr id="7" name="Text Box 13"/>
          <p:cNvSpPr txBox="1">
            <a:spLocks noChangeArrowheads="1"/>
          </p:cNvSpPr>
          <p:nvPr/>
        </p:nvSpPr>
        <p:spPr bwMode="auto">
          <a:xfrm>
            <a:off x="17692" y="4114800"/>
            <a:ext cx="21563012" cy="1306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74807" tIns="37404" rIns="74807" bIns="37404">
            <a:spAutoFit/>
          </a:bodyPr>
          <a:lstStyle/>
          <a:p>
            <a:pPr defTabSz="3509413">
              <a:defRPr/>
            </a:pPr>
            <a:r>
              <a:rPr lang="en-US" sz="4800" dirty="0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     Heike Wiese,          Eva </a:t>
            </a:r>
            <a:r>
              <a:rPr lang="en-US" sz="4800" dirty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Wittenberg  </a:t>
            </a:r>
            <a:r>
              <a:rPr lang="en-US" sz="4800" dirty="0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&amp; Mehmet </a:t>
            </a:r>
            <a:r>
              <a:rPr lang="en-US" sz="48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Tahir</a:t>
            </a:r>
            <a:r>
              <a:rPr lang="en-US" sz="4800" dirty="0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</a:t>
            </a:r>
            <a:r>
              <a:rPr lang="en-US" sz="48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Öncü</a:t>
            </a:r>
            <a:endParaRPr lang="en-US" sz="4800" dirty="0">
              <a:solidFill>
                <a:schemeClr val="bg2">
                  <a:lumMod val="25000"/>
                </a:schemeClr>
              </a:solidFill>
              <a:latin typeface="Helvetica Light"/>
              <a:ea typeface="+mn-ea"/>
              <a:cs typeface="Helvetica Light"/>
            </a:endParaRPr>
          </a:p>
          <a:p>
            <a:pPr defTabSz="3509413">
              <a:defRPr/>
            </a:pPr>
            <a:r>
              <a:rPr lang="en-US" sz="3200" dirty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</a:t>
            </a:r>
            <a:r>
              <a:rPr lang="en-US" sz="32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heike.wiese@uni-potsdam.de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      </a:t>
            </a:r>
            <a:r>
              <a:rPr lang="en-US" sz="32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ewittenberg@ucsd.edu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  <a:latin typeface="Helvetica Light"/>
                <a:ea typeface="+mn-ea"/>
                <a:cs typeface="Helvetica Light"/>
              </a:rPr>
              <a:t>        </a:t>
            </a:r>
            <a:r>
              <a:rPr lang="en-US" sz="32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cs typeface="Helvetica Light"/>
              </a:rPr>
              <a:t>mtoncu</a:t>
            </a:r>
            <a:r>
              <a:rPr lang="en-US" sz="3200" dirty="0" err="1">
                <a:solidFill>
                  <a:schemeClr val="bg2">
                    <a:lumMod val="25000"/>
                  </a:schemeClr>
                </a:solidFill>
                <a:latin typeface="Helvetica Light"/>
                <a:cs typeface="Helvetica Light"/>
              </a:rPr>
              <a:t>@</a:t>
            </a:r>
            <a:r>
              <a:rPr lang="en-US" sz="3200" dirty="0" err="1" smtClean="0">
                <a:solidFill>
                  <a:schemeClr val="bg2">
                    <a:lumMod val="25000"/>
                  </a:schemeClr>
                </a:solidFill>
                <a:latin typeface="Helvetica Light"/>
                <a:cs typeface="Helvetica Light"/>
              </a:rPr>
              <a:t>yahoo.com</a:t>
            </a:r>
            <a:endParaRPr lang="en-US" sz="3200" dirty="0">
              <a:solidFill>
                <a:schemeClr val="bg2">
                  <a:lumMod val="25000"/>
                </a:schemeClr>
              </a:solidFill>
              <a:latin typeface="Helvetica Light"/>
              <a:cs typeface="Helvetica Light"/>
            </a:endParaRPr>
          </a:p>
        </p:txBody>
      </p:sp>
      <p:sp>
        <p:nvSpPr>
          <p:cNvPr id="263" name="Round Same Side Corner Rectangle 2"/>
          <p:cNvSpPr>
            <a:spLocks/>
          </p:cNvSpPr>
          <p:nvPr/>
        </p:nvSpPr>
        <p:spPr bwMode="auto">
          <a:xfrm>
            <a:off x="304800" y="36804600"/>
            <a:ext cx="27736800" cy="762000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ln>
            <a:headEnd/>
            <a:tailEnd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90279" tIns="45139" rIns="90279" bIns="45139"/>
          <a:lstStyle/>
          <a:p>
            <a:pPr algn="ctr" defTabSz="3220987">
              <a:defRPr/>
            </a:pPr>
            <a:r>
              <a:rPr lang="en-US" sz="4700" dirty="0">
                <a:latin typeface="Helvetica Light"/>
                <a:cs typeface="Helvetica Light"/>
              </a:rPr>
              <a:t>CONCLUSIONS</a:t>
            </a:r>
          </a:p>
        </p:txBody>
      </p:sp>
      <p:sp>
        <p:nvSpPr>
          <p:cNvPr id="264" name="Rectangle 263"/>
          <p:cNvSpPr>
            <a:spLocks noChangeArrowheads="1"/>
          </p:cNvSpPr>
          <p:nvPr/>
        </p:nvSpPr>
        <p:spPr bwMode="auto">
          <a:xfrm>
            <a:off x="304800" y="37795200"/>
            <a:ext cx="27736800" cy="3810000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marL="571500" indent="-571500">
              <a:buFont typeface="Arial"/>
              <a:buChar char="•"/>
            </a:pPr>
            <a:endParaRPr lang="en-US" sz="4000" dirty="0">
              <a:latin typeface="Helvetica Light"/>
              <a:cs typeface="Helvetica Light"/>
            </a:endParaRPr>
          </a:p>
        </p:txBody>
      </p:sp>
      <p:sp>
        <p:nvSpPr>
          <p:cNvPr id="166" name="Rectangle 165"/>
          <p:cNvSpPr>
            <a:spLocks noChangeArrowheads="1"/>
          </p:cNvSpPr>
          <p:nvPr/>
        </p:nvSpPr>
        <p:spPr bwMode="auto">
          <a:xfrm>
            <a:off x="381000" y="6172200"/>
            <a:ext cx="27574875" cy="8839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marL="685800" indent="-685800">
              <a:buFont typeface="Arial"/>
              <a:buChar char="•"/>
            </a:pPr>
            <a:endParaRPr lang="en-US" sz="3600" dirty="0">
              <a:solidFill>
                <a:schemeClr val="accent2"/>
              </a:solidFill>
              <a:latin typeface="Helvetica Light"/>
              <a:ea typeface="+mn-ea"/>
              <a:cs typeface="Helvetica Light"/>
            </a:endParaRPr>
          </a:p>
        </p:txBody>
      </p:sp>
      <p:sp>
        <p:nvSpPr>
          <p:cNvPr id="167" name="Round Same Side Corner Rectangle 2"/>
          <p:cNvSpPr>
            <a:spLocks/>
          </p:cNvSpPr>
          <p:nvPr/>
        </p:nvSpPr>
        <p:spPr bwMode="auto">
          <a:xfrm>
            <a:off x="384175" y="5410200"/>
            <a:ext cx="27581225" cy="669925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ln>
            <a:headEnd/>
            <a:tailEnd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90279" tIns="45139" rIns="90279" bIns="45139" anchor="ctr"/>
          <a:lstStyle/>
          <a:p>
            <a:pPr algn="ctr" defTabSz="3220987">
              <a:defRPr/>
            </a:pPr>
            <a:r>
              <a:rPr lang="en-US" sz="4300" dirty="0" smtClean="0">
                <a:solidFill>
                  <a:schemeClr val="bg1"/>
                </a:solidFill>
                <a:latin typeface="Helvetica Light"/>
                <a:cs typeface="Helvetica Light"/>
              </a:rPr>
              <a:t>THE NATURAL ORDER OF INFORMATION</a:t>
            </a:r>
            <a:endParaRPr lang="en-US" sz="4300" dirty="0">
              <a:solidFill>
                <a:schemeClr val="bg1"/>
              </a:solidFill>
              <a:latin typeface="Helvetica Light"/>
              <a:cs typeface="Helvetica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81000" y="15087600"/>
            <a:ext cx="27660600" cy="9144000"/>
            <a:chOff x="228600" y="12573000"/>
            <a:chExt cx="27660600" cy="9144000"/>
          </a:xfrm>
        </p:grpSpPr>
        <p:sp>
          <p:nvSpPr>
            <p:cNvPr id="15363" name="Rectangle 61"/>
            <p:cNvSpPr>
              <a:spLocks noChangeArrowheads="1"/>
            </p:cNvSpPr>
            <p:nvPr/>
          </p:nvSpPr>
          <p:spPr bwMode="auto">
            <a:xfrm>
              <a:off x="228600" y="13487400"/>
              <a:ext cx="11887200" cy="82296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4F6228"/>
              </a:solidFill>
              <a:miter lim="800000"/>
              <a:headEnd/>
              <a:tailEnd/>
            </a:ln>
          </p:spPr>
          <p:txBody>
            <a:bodyPr lIns="90279" tIns="45139" rIns="90279" bIns="45139"/>
            <a:lstStyle/>
            <a:p>
              <a:pPr defTabSz="901700"/>
              <a:r>
                <a:rPr lang="en-US" sz="3600" b="1" dirty="0" smtClean="0">
                  <a:latin typeface="Helvetica Light" charset="0"/>
                  <a:cs typeface="Helvetica Light" charset="0"/>
                </a:rPr>
                <a:t>ACT-OUT STUDY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Framed as communication game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dirty="0" smtClean="0">
                  <a:latin typeface="Helvetica Light"/>
                  <a:cs typeface="Helvetica Light"/>
                </a:rPr>
                <a:t>20 short stories in comic strip, invisible to confederate:</a:t>
              </a:r>
            </a:p>
            <a:p>
              <a:pPr marL="2178050" lvl="1" indent="-571500">
                <a:buFont typeface="Arial"/>
                <a:buChar char="•"/>
              </a:pPr>
              <a:r>
                <a:rPr lang="en-US" sz="3600" dirty="0" smtClean="0">
                  <a:latin typeface="Helvetica Light"/>
                  <a:cs typeface="Helvetica Light"/>
                </a:rPr>
                <a:t>Topics: </a:t>
              </a:r>
              <a:r>
                <a:rPr lang="en-US" sz="3600" dirty="0">
                  <a:latin typeface="Helvetica Light"/>
                  <a:cs typeface="Helvetica Light"/>
                </a:rPr>
                <a:t>same central actor across a </a:t>
              </a:r>
              <a:r>
                <a:rPr lang="en-US" sz="3600" dirty="0" smtClean="0">
                  <a:latin typeface="Helvetica Light"/>
                  <a:cs typeface="Helvetica Light"/>
                </a:rPr>
                <a:t>story</a:t>
              </a:r>
            </a:p>
            <a:p>
              <a:pPr marL="2178050" lvl="1" indent="-571500">
                <a:buFont typeface="Arial"/>
                <a:buChar char="•"/>
              </a:pPr>
              <a:r>
                <a:rPr lang="en-US" sz="3600" dirty="0" err="1" smtClean="0">
                  <a:latin typeface="Helvetica Light"/>
                  <a:cs typeface="Helvetica Light"/>
                </a:rPr>
                <a:t>Framesetters</a:t>
              </a:r>
              <a:r>
                <a:rPr lang="en-US" sz="3600" dirty="0" smtClean="0">
                  <a:latin typeface="Helvetica Light"/>
                  <a:cs typeface="Helvetica Light"/>
                </a:rPr>
                <a:t>: clocks 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Task</a:t>
              </a:r>
              <a:r>
                <a:rPr lang="en-US" sz="3600" dirty="0">
                  <a:latin typeface="Helvetica Light"/>
                  <a:cs typeface="Helvetica Light"/>
                </a:rPr>
                <a:t>: </a:t>
              </a:r>
              <a:r>
                <a:rPr lang="en-US" sz="3600" dirty="0" smtClean="0">
                  <a:latin typeface="Helvetica Light"/>
                  <a:cs typeface="Helvetica Light"/>
                </a:rPr>
                <a:t>act out 3</a:t>
              </a:r>
              <a:r>
                <a:rPr lang="en-US" sz="3600" baseline="30000" dirty="0" smtClean="0">
                  <a:latin typeface="Helvetica Light"/>
                  <a:cs typeface="Helvetica Light"/>
                </a:rPr>
                <a:t>rd</a:t>
              </a:r>
              <a:r>
                <a:rPr lang="en-US" sz="3600" dirty="0" smtClean="0">
                  <a:latin typeface="Helvetica Light"/>
                  <a:cs typeface="Helvetica Light"/>
                </a:rPr>
                <a:t> </a:t>
              </a:r>
              <a:r>
                <a:rPr lang="en-US" sz="3600" dirty="0">
                  <a:latin typeface="Helvetica Light"/>
                  <a:cs typeface="Helvetica Light"/>
                </a:rPr>
                <a:t>picture of comic </a:t>
              </a:r>
              <a:r>
                <a:rPr lang="en-US" sz="3600" dirty="0" smtClean="0">
                  <a:latin typeface="Helvetica Light"/>
                  <a:cs typeface="Helvetica Light"/>
                </a:rPr>
                <a:t>strip </a:t>
              </a:r>
              <a:r>
                <a:rPr lang="en-US" sz="3600" dirty="0">
                  <a:latin typeface="Helvetica Light"/>
                  <a:cs typeface="Helvetica Light"/>
                </a:rPr>
                <a:t>(intransitive action executed by the </a:t>
              </a:r>
              <a:r>
                <a:rPr lang="en-US" sz="3600" dirty="0" smtClean="0">
                  <a:latin typeface="Helvetica Light"/>
                  <a:cs typeface="Helvetica Light"/>
                </a:rPr>
                <a:t>topic) </a:t>
              </a:r>
              <a:r>
                <a:rPr lang="en-US" sz="3600" dirty="0">
                  <a:latin typeface="Helvetica Light"/>
                  <a:cs typeface="Helvetica Light"/>
                </a:rPr>
                <a:t>semi-/nonverbally, </a:t>
              </a:r>
              <a:r>
                <a:rPr lang="en-US" sz="3600" dirty="0" smtClean="0">
                  <a:latin typeface="Helvetica Light"/>
                  <a:cs typeface="Helvetica Light"/>
                </a:rPr>
                <a:t/>
              </a:r>
              <a:br>
                <a:rPr lang="en-US" sz="3600" dirty="0" smtClean="0">
                  <a:latin typeface="Helvetica Light"/>
                  <a:cs typeface="Helvetica Light"/>
                </a:rPr>
              </a:br>
              <a:r>
                <a:rPr lang="en-US" sz="3600" dirty="0" smtClean="0">
                  <a:latin typeface="Helvetica Light"/>
                  <a:cs typeface="Helvetica Light"/>
                </a:rPr>
                <a:t>with </a:t>
              </a:r>
              <a:r>
                <a:rPr lang="en-US" sz="3600" dirty="0">
                  <a:latin typeface="Helvetica Light"/>
                  <a:cs typeface="Helvetica Light"/>
                </a:rPr>
                <a:t>‘</a:t>
              </a:r>
              <a:r>
                <a:rPr lang="en-US" sz="3600" dirty="0" err="1">
                  <a:latin typeface="Helvetica Light"/>
                  <a:cs typeface="Helvetica Light"/>
                </a:rPr>
                <a:t>playmobil</a:t>
              </a:r>
              <a:r>
                <a:rPr lang="en-US" sz="3600" dirty="0">
                  <a:latin typeface="Helvetica Light"/>
                  <a:cs typeface="Helvetica Light"/>
                </a:rPr>
                <a:t>’ </a:t>
              </a:r>
              <a:r>
                <a:rPr lang="en-US" sz="3600" dirty="0" smtClean="0">
                  <a:latin typeface="Helvetica Light"/>
                  <a:cs typeface="Helvetica Light"/>
                </a:rPr>
                <a:t>figurines</a:t>
              </a:r>
              <a:r>
                <a:rPr lang="en-US" sz="3600" dirty="0">
                  <a:latin typeface="Helvetica Light"/>
                  <a:cs typeface="Helvetica Light"/>
                </a:rPr>
                <a:t>, </a:t>
              </a:r>
              <a:r>
                <a:rPr lang="en-US" sz="3600" dirty="0" smtClean="0">
                  <a:latin typeface="Helvetica Light"/>
                  <a:cs typeface="Helvetica Light"/>
                </a:rPr>
                <a:t/>
              </a:r>
              <a:br>
                <a:rPr lang="en-US" sz="3600" dirty="0" smtClean="0">
                  <a:latin typeface="Helvetica Light"/>
                  <a:cs typeface="Helvetica Light"/>
                </a:rPr>
              </a:br>
              <a:r>
                <a:rPr lang="en-US" sz="3600" dirty="0" smtClean="0">
                  <a:latin typeface="Helvetica Light"/>
                  <a:cs typeface="Helvetica Light"/>
                </a:rPr>
                <a:t>wooden </a:t>
              </a:r>
              <a:r>
                <a:rPr lang="en-US" sz="3600" dirty="0">
                  <a:latin typeface="Helvetica Light"/>
                  <a:cs typeface="Helvetica Light"/>
                </a:rPr>
                <a:t>clocks, and </a:t>
              </a:r>
              <a:r>
                <a:rPr lang="en-US" sz="3600" dirty="0" smtClean="0">
                  <a:latin typeface="Helvetica Light"/>
                  <a:cs typeface="Helvetica Light"/>
                </a:rPr>
                <a:t>printed verbs.</a:t>
              </a:r>
              <a:endParaRPr lang="en-US" sz="3600" b="1" dirty="0">
                <a:latin typeface="Helvetica Light"/>
                <a:cs typeface="Helvetica Light"/>
              </a:endParaRP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Subjects</a:t>
              </a:r>
              <a:r>
                <a:rPr lang="en-US" sz="3600" dirty="0">
                  <a:latin typeface="Helvetica Light"/>
                  <a:cs typeface="Helvetica Light"/>
                </a:rPr>
                <a:t>: </a:t>
              </a:r>
              <a:endParaRPr lang="en-US" sz="3600" dirty="0" smtClean="0">
                <a:latin typeface="Helvetica Light"/>
                <a:cs typeface="Helvetica Light"/>
              </a:endParaRPr>
            </a:p>
            <a:p>
              <a:pPr marL="2178050" lvl="1" indent="-571500">
                <a:buFont typeface="Arial"/>
                <a:buChar char="•"/>
              </a:pPr>
              <a:r>
                <a:rPr lang="en-US" sz="3600" dirty="0" smtClean="0">
                  <a:latin typeface="Helvetica Light"/>
                  <a:cs typeface="Helvetica Light"/>
                </a:rPr>
                <a:t>monolingual </a:t>
              </a:r>
              <a:r>
                <a:rPr lang="en-US" sz="3600" dirty="0">
                  <a:latin typeface="Helvetica Light"/>
                  <a:cs typeface="Helvetica Light"/>
                </a:rPr>
                <a:t>English, N=</a:t>
              </a:r>
              <a:r>
                <a:rPr lang="en-US" sz="3600" dirty="0" smtClean="0">
                  <a:latin typeface="Helvetica Light"/>
                  <a:cs typeface="Helvetica Light"/>
                </a:rPr>
                <a:t>34</a:t>
              </a:r>
              <a:endParaRPr lang="en-US" sz="3600" dirty="0">
                <a:latin typeface="Helvetica Light"/>
                <a:cs typeface="Helvetica Light"/>
              </a:endParaRPr>
            </a:p>
            <a:p>
              <a:pPr marL="2178050" lvl="1" indent="-571500">
                <a:buFont typeface="Arial"/>
                <a:buChar char="•"/>
              </a:pPr>
              <a:r>
                <a:rPr lang="en-US" sz="3600" dirty="0" smtClean="0">
                  <a:latin typeface="Helvetica Light"/>
                  <a:cs typeface="Helvetica Light"/>
                </a:rPr>
                <a:t>monolingual German, N=35</a:t>
              </a:r>
              <a:endParaRPr lang="en-US" sz="3600" dirty="0">
                <a:latin typeface="Helvetica Light"/>
                <a:cs typeface="Helvetica Light"/>
              </a:endParaRPr>
            </a:p>
            <a:p>
              <a:pPr marL="2178050" lvl="1" indent="-571500">
                <a:buFont typeface="Arial"/>
                <a:buChar char="•"/>
              </a:pPr>
              <a:r>
                <a:rPr lang="en-US" sz="3600" dirty="0" smtClean="0">
                  <a:latin typeface="Helvetica Light"/>
                  <a:cs typeface="Helvetica Light"/>
                </a:rPr>
                <a:t>monolingual Turkish, N=30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Prediction</a:t>
              </a:r>
              <a:r>
                <a:rPr lang="en-US" sz="3600" dirty="0" smtClean="0">
                  <a:latin typeface="Helvetica Light"/>
                  <a:cs typeface="Helvetica Light"/>
                </a:rPr>
                <a:t>: Topics/</a:t>
              </a:r>
              <a:r>
                <a:rPr lang="en-US" sz="3600" dirty="0" err="1" smtClean="0">
                  <a:latin typeface="Helvetica Light"/>
                  <a:cs typeface="Helvetica Light"/>
                </a:rPr>
                <a:t>Framesetters</a:t>
              </a:r>
              <a:r>
                <a:rPr lang="en-US" sz="3600" dirty="0" smtClean="0">
                  <a:latin typeface="Helvetica Light"/>
                  <a:cs typeface="Helvetica Light"/>
                </a:rPr>
                <a:t> &gt; Actions</a:t>
              </a:r>
              <a:endParaRPr lang="en-US" sz="3600" dirty="0">
                <a:latin typeface="Helvetica Light"/>
                <a:cs typeface="Helvetica Light"/>
              </a:endParaRPr>
            </a:p>
          </p:txBody>
        </p:sp>
        <p:sp>
          <p:nvSpPr>
            <p:cNvPr id="63" name="Round Same Side Corner Rectangle 2"/>
            <p:cNvSpPr>
              <a:spLocks/>
            </p:cNvSpPr>
            <p:nvPr/>
          </p:nvSpPr>
          <p:spPr bwMode="auto">
            <a:xfrm>
              <a:off x="228600" y="12573000"/>
              <a:ext cx="27660600" cy="762000"/>
            </a:xfrm>
            <a:custGeom>
              <a:avLst/>
              <a:gdLst>
                <a:gd name="T0" fmla="*/ 182302 w 11277600"/>
                <a:gd name="T1" fmla="*/ 0 h 1093788"/>
                <a:gd name="T2" fmla="*/ 11095298 w 11277600"/>
                <a:gd name="T3" fmla="*/ 0 h 1093788"/>
                <a:gd name="T4" fmla="*/ 11277600 w 11277600"/>
                <a:gd name="T5" fmla="*/ 182302 h 1093788"/>
                <a:gd name="T6" fmla="*/ 11277600 w 11277600"/>
                <a:gd name="T7" fmla="*/ 1093788 h 1093788"/>
                <a:gd name="T8" fmla="*/ 11277600 w 11277600"/>
                <a:gd name="T9" fmla="*/ 1093788 h 1093788"/>
                <a:gd name="T10" fmla="*/ 0 w 11277600"/>
                <a:gd name="T11" fmla="*/ 1093788 h 1093788"/>
                <a:gd name="T12" fmla="*/ 0 w 11277600"/>
                <a:gd name="T13" fmla="*/ 1093788 h 1093788"/>
                <a:gd name="T14" fmla="*/ 0 w 11277600"/>
                <a:gd name="T15" fmla="*/ 182302 h 1093788"/>
                <a:gd name="T16" fmla="*/ 182302 w 11277600"/>
                <a:gd name="T17" fmla="*/ 0 h 109378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277600"/>
                <a:gd name="T28" fmla="*/ 0 h 1093788"/>
                <a:gd name="T29" fmla="*/ 11277600 w 11277600"/>
                <a:gd name="T30" fmla="*/ 1093788 h 109378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277600" h="1093788">
                  <a:moveTo>
                    <a:pt x="182302" y="0"/>
                  </a:moveTo>
                  <a:lnTo>
                    <a:pt x="11095298" y="0"/>
                  </a:lnTo>
                  <a:cubicBezTo>
                    <a:pt x="11195981" y="0"/>
                    <a:pt x="11277600" y="81619"/>
                    <a:pt x="11277600" y="182302"/>
                  </a:cubicBezTo>
                  <a:lnTo>
                    <a:pt x="11277600" y="1093788"/>
                  </a:lnTo>
                  <a:lnTo>
                    <a:pt x="0" y="1093788"/>
                  </a:lnTo>
                  <a:lnTo>
                    <a:pt x="0" y="182302"/>
                  </a:lnTo>
                  <a:cubicBezTo>
                    <a:pt x="0" y="81619"/>
                    <a:pt x="81619" y="0"/>
                    <a:pt x="182302" y="0"/>
                  </a:cubicBezTo>
                  <a:close/>
                </a:path>
              </a:pathLst>
            </a:custGeom>
            <a:solidFill>
              <a:srgbClr val="9BBB59"/>
            </a:solidFill>
            <a:ln w="9525">
              <a:solidFill>
                <a:srgbClr val="4F6228"/>
              </a:solidFill>
              <a:miter lim="800000"/>
              <a:headEnd/>
              <a:tailEnd/>
            </a:ln>
            <a:effectLst/>
          </p:spPr>
          <p:txBody>
            <a:bodyPr lIns="90279" tIns="45139" rIns="90279" bIns="45139" anchor="ctr"/>
            <a:lstStyle/>
            <a:p>
              <a:pPr algn="ctr" defTabSz="3220987">
                <a:defRPr/>
              </a:pPr>
              <a:r>
                <a:rPr lang="en-US" sz="4300" dirty="0" smtClean="0">
                  <a:latin typeface="Helvetica Light"/>
                  <a:ea typeface="+mn-ea"/>
                  <a:cs typeface="Helvetica Light"/>
                </a:rPr>
                <a:t>TWO STUDIES: COMPARING LINGUISTIC AND SEMI-VERBAL ORDERING PREFERENCES</a:t>
              </a:r>
              <a:endParaRPr lang="en-US" sz="4300" dirty="0">
                <a:latin typeface="Helvetica Light"/>
                <a:ea typeface="+mn-ea"/>
                <a:cs typeface="Helvetica Light"/>
              </a:endParaRPr>
            </a:p>
          </p:txBody>
        </p:sp>
        <p:sp>
          <p:nvSpPr>
            <p:cNvPr id="15375" name="Rectangle 88"/>
            <p:cNvSpPr>
              <a:spLocks noChangeArrowheads="1"/>
            </p:cNvSpPr>
            <p:nvPr/>
          </p:nvSpPr>
          <p:spPr bwMode="auto">
            <a:xfrm>
              <a:off x="21336000" y="13487400"/>
              <a:ext cx="6553200" cy="82296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4F6228"/>
              </a:solidFill>
              <a:miter lim="800000"/>
              <a:headEnd/>
              <a:tailEnd/>
            </a:ln>
          </p:spPr>
          <p:txBody>
            <a:bodyPr lIns="90279" tIns="45139" rIns="90279" bIns="45139"/>
            <a:lstStyle/>
            <a:p>
              <a:pPr defTabSz="901700"/>
              <a:r>
                <a:rPr lang="en-US" sz="3600" b="1" dirty="0" smtClean="0">
                  <a:latin typeface="Helvetica Light" charset="0"/>
                  <a:cs typeface="Helvetica Light" charset="0"/>
                </a:rPr>
                <a:t>VERBAL DESCRIPTIONS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after each act-out run</a:t>
              </a:r>
            </a:p>
            <a:p>
              <a:pPr marL="571500" indent="-571500">
                <a:buFont typeface="Arial"/>
                <a:buChar char="•"/>
              </a:pPr>
              <a:r>
                <a:rPr lang="en-US" sz="3600" b="1" dirty="0" smtClean="0">
                  <a:latin typeface="Helvetica Light"/>
                  <a:cs typeface="Helvetica Light"/>
                </a:rPr>
                <a:t>Task</a:t>
              </a:r>
              <a:r>
                <a:rPr lang="en-US" sz="3600" dirty="0">
                  <a:latin typeface="Helvetica Light"/>
                  <a:cs typeface="Helvetica Light"/>
                </a:rPr>
                <a:t>: </a:t>
              </a:r>
              <a:r>
                <a:rPr lang="en-US" sz="3600" dirty="0" smtClean="0">
                  <a:latin typeface="Helvetica Light"/>
                  <a:cs typeface="Helvetica Light"/>
                </a:rPr>
                <a:t>describe 3</a:t>
              </a:r>
              <a:r>
                <a:rPr lang="en-US" sz="3600" baseline="30000" dirty="0" smtClean="0">
                  <a:latin typeface="Helvetica Light"/>
                  <a:cs typeface="Helvetica Light"/>
                </a:rPr>
                <a:t>rd</a:t>
              </a:r>
              <a:r>
                <a:rPr lang="en-US" sz="3600" dirty="0" smtClean="0">
                  <a:latin typeface="Helvetica Light"/>
                  <a:cs typeface="Helvetica Light"/>
                </a:rPr>
                <a:t> </a:t>
              </a:r>
              <a:r>
                <a:rPr lang="en-US" sz="3600" dirty="0">
                  <a:latin typeface="Helvetica Light"/>
                  <a:cs typeface="Helvetica Light"/>
                </a:rPr>
                <a:t>picture of comic </a:t>
              </a:r>
              <a:r>
                <a:rPr lang="en-US" sz="3600" dirty="0" smtClean="0">
                  <a:latin typeface="Helvetica Light"/>
                  <a:cs typeface="Helvetica Light"/>
                </a:rPr>
                <a:t>strip verbally </a:t>
              </a:r>
              <a:r>
                <a:rPr lang="en-US" sz="3600" dirty="0">
                  <a:latin typeface="Helvetica Light"/>
                  <a:cs typeface="Helvetica Light"/>
                </a:rPr>
                <a:t>in </a:t>
              </a:r>
              <a:r>
                <a:rPr lang="en-US" sz="3600" dirty="0" smtClean="0">
                  <a:latin typeface="Helvetica Light"/>
                  <a:cs typeface="Helvetica Light"/>
                </a:rPr>
                <a:t>native language</a:t>
              </a:r>
              <a:endParaRPr lang="de-DE" sz="3600" dirty="0" smtClean="0">
                <a:latin typeface="Helvetica Light"/>
                <a:cs typeface="Helvetica Light"/>
              </a:endParaRPr>
            </a:p>
            <a:p>
              <a:pPr marL="571500" indent="-571500">
                <a:buFont typeface="Arial"/>
                <a:buChar char="•"/>
              </a:pPr>
              <a:r>
                <a:rPr lang="de-DE" sz="3600" b="1" dirty="0" err="1" smtClean="0">
                  <a:latin typeface="Helvetica Light"/>
                  <a:cs typeface="Helvetica Light"/>
                </a:rPr>
                <a:t>Prediction</a:t>
              </a:r>
              <a:r>
                <a:rPr lang="de-DE" sz="3600" b="1" dirty="0" smtClean="0">
                  <a:latin typeface="Helvetica Light"/>
                  <a:cs typeface="Helvetica Light"/>
                </a:rPr>
                <a:t>: </a:t>
              </a:r>
              <a:r>
                <a:rPr lang="de-DE" sz="3600" dirty="0" smtClean="0">
                  <a:latin typeface="Helvetica Light"/>
                  <a:cs typeface="Helvetica Light"/>
                </a:rPr>
                <a:t>Language-</a:t>
              </a:r>
              <a:r>
                <a:rPr lang="de-DE" sz="3600" dirty="0" err="1" smtClean="0">
                  <a:latin typeface="Helvetica Light"/>
                  <a:cs typeface="Helvetica Light"/>
                </a:rPr>
                <a:t>specific</a:t>
              </a:r>
              <a:r>
                <a:rPr lang="de-DE" sz="3600" dirty="0" smtClean="0">
                  <a:latin typeface="Helvetica Light"/>
                  <a:cs typeface="Helvetica Light"/>
                </a:rPr>
                <a:t> </a:t>
              </a:r>
              <a:r>
                <a:rPr lang="de-DE" sz="3600" dirty="0" err="1" smtClean="0">
                  <a:latin typeface="Helvetica Light"/>
                  <a:cs typeface="Helvetica Light"/>
                </a:rPr>
                <a:t>word</a:t>
              </a:r>
              <a:r>
                <a:rPr lang="de-DE" sz="3600" dirty="0" smtClean="0">
                  <a:latin typeface="Helvetica Light"/>
                  <a:cs typeface="Helvetica Light"/>
                </a:rPr>
                <a:t> </a:t>
              </a:r>
              <a:r>
                <a:rPr lang="de-DE" sz="3600" dirty="0" err="1" smtClean="0">
                  <a:latin typeface="Helvetica Light"/>
                  <a:cs typeface="Helvetica Light"/>
                </a:rPr>
                <a:t>order</a:t>
              </a:r>
              <a:endParaRPr lang="de-DE" sz="3600" dirty="0">
                <a:latin typeface="Helvetica Light"/>
                <a:cs typeface="Helvetica Light"/>
              </a:endParaRPr>
            </a:p>
            <a:p>
              <a:pPr defTabSz="901700"/>
              <a:endParaRPr lang="en-US" sz="3600" dirty="0" smtClean="0">
                <a:latin typeface="Helvetica Light" charset="0"/>
                <a:cs typeface="Helvetica Light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9600" y="12420600"/>
            <a:ext cx="26898600" cy="2438400"/>
            <a:chOff x="609600" y="15163800"/>
            <a:chExt cx="26898600" cy="2438400"/>
          </a:xfrm>
        </p:grpSpPr>
        <p:sp>
          <p:nvSpPr>
            <p:cNvPr id="34" name="Rounded Rectangle 33"/>
            <p:cNvSpPr/>
            <p:nvPr/>
          </p:nvSpPr>
          <p:spPr>
            <a:xfrm>
              <a:off x="9753600" y="15163800"/>
              <a:ext cx="8610600" cy="2438400"/>
            </a:xfrm>
            <a:prstGeom prst="roundRect">
              <a:avLst/>
            </a:prstGeom>
            <a:solidFill>
              <a:srgbClr val="FFDF03">
                <a:alpha val="66000"/>
              </a:srgbClr>
            </a:solidFill>
            <a:ln>
              <a:solidFill>
                <a:srgbClr val="FFDF03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902787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3600" dirty="0" smtClean="0">
                  <a:solidFill>
                    <a:schemeClr val="tx1"/>
                  </a:solidFill>
                  <a:latin typeface="Helvetica Light"/>
                  <a:ea typeface="ＭＳ Ｐゴシック" charset="0"/>
                  <a:cs typeface="Helvetica Light"/>
                </a:rPr>
                <a:t>GERMAN WORD ORDER:</a:t>
              </a:r>
            </a:p>
            <a:p>
              <a:pPr marL="571500" indent="-571500">
                <a:buFont typeface="Arial"/>
                <a:buChar char="•"/>
              </a:pPr>
              <a:r>
                <a:rPr lang="de-DE" sz="3600" dirty="0" smtClean="0">
                  <a:latin typeface="Helvetica Light"/>
                  <a:cs typeface="Helvetica Light"/>
                </a:rPr>
                <a:t>SVO</a:t>
              </a:r>
              <a:r>
                <a:rPr lang="tr-TR" sz="3600" dirty="0" smtClean="0">
                  <a:latin typeface="Helvetica Light"/>
                  <a:cs typeface="Helvetica Light"/>
                </a:rPr>
                <a:t> in </a:t>
              </a:r>
              <a:r>
                <a:rPr lang="tr-TR" sz="3600" dirty="0" err="1" smtClean="0">
                  <a:latin typeface="Helvetica Light"/>
                  <a:cs typeface="Helvetica Light"/>
                </a:rPr>
                <a:t>declaratives</a:t>
              </a:r>
              <a:endParaRPr lang="tr-TR" sz="3600" dirty="0">
                <a:latin typeface="Helvetica Light"/>
                <a:cs typeface="Helvetica Light"/>
              </a:endParaRPr>
            </a:p>
            <a:p>
              <a:pPr marL="571500" indent="-571500">
                <a:buFont typeface="Arial"/>
                <a:buChar char="•"/>
              </a:pPr>
              <a:r>
                <a:rPr lang="en-US" sz="3600" dirty="0" smtClean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Topic</a:t>
              </a:r>
              <a:r>
                <a:rPr lang="de-DE" sz="3600" dirty="0" smtClean="0">
                  <a:latin typeface="Helvetica Light"/>
                  <a:cs typeface="Helvetica Light"/>
                </a:rPr>
                <a:t> </a:t>
              </a:r>
              <a:r>
                <a:rPr lang="de-DE" sz="3600" dirty="0">
                  <a:latin typeface="Helvetica Light"/>
                  <a:cs typeface="Helvetica Light"/>
                </a:rPr>
                <a:t>&gt; </a:t>
              </a:r>
              <a:r>
                <a:rPr lang="de-DE" sz="3600" dirty="0" smtClean="0">
                  <a:latin typeface="Helvetica Light"/>
                  <a:cs typeface="Helvetica Light"/>
                </a:rPr>
                <a:t>Verb</a:t>
              </a:r>
              <a:r>
                <a:rPr lang="tr-TR" sz="3600" dirty="0" smtClean="0">
                  <a:latin typeface="Helvetica Light"/>
                  <a:cs typeface="Helvetica Light"/>
                </a:rPr>
                <a:t> </a:t>
              </a:r>
              <a:r>
                <a:rPr lang="tr-TR" sz="3600" dirty="0">
                  <a:latin typeface="Helvetica Light"/>
                  <a:cs typeface="Helvetica Light"/>
                </a:rPr>
                <a:t>&gt;</a:t>
              </a:r>
              <a:r>
                <a:rPr lang="de-DE" sz="3600" dirty="0">
                  <a:latin typeface="Helvetica Light"/>
                  <a:cs typeface="Helvetica Light"/>
                </a:rPr>
                <a:t> </a:t>
              </a:r>
              <a:r>
                <a:rPr lang="de-DE" sz="3600" dirty="0" smtClean="0">
                  <a:latin typeface="Helvetica Light"/>
                  <a:cs typeface="Helvetica Light"/>
                </a:rPr>
                <a:t>Framesetter</a:t>
              </a:r>
              <a:endParaRPr lang="de-DE" sz="3600" dirty="0">
                <a:latin typeface="Helvetica Light"/>
                <a:cs typeface="Helvetica Light"/>
              </a:endParaRPr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609600" y="15163800"/>
              <a:ext cx="8610600" cy="2438400"/>
            </a:xfrm>
            <a:prstGeom prst="roundRect">
              <a:avLst/>
            </a:prstGeom>
            <a:solidFill>
              <a:srgbClr val="FF7D02">
                <a:alpha val="58000"/>
              </a:srgbClr>
            </a:solidFill>
            <a:ln>
              <a:solidFill>
                <a:srgbClr val="FF7D02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3600" dirty="0" smtClean="0">
                  <a:latin typeface="Helvetica Light"/>
                  <a:cs typeface="Helvetica Light"/>
                </a:rPr>
                <a:t>ENGLISH WORD ORDER:</a:t>
              </a:r>
            </a:p>
            <a:p>
              <a:pPr marL="571500" indent="-571500">
                <a:buFont typeface="Arial"/>
                <a:buChar char="•"/>
              </a:pPr>
              <a:r>
                <a:rPr lang="de-DE" sz="3600" dirty="0" err="1" smtClean="0">
                  <a:latin typeface="Helvetica Light"/>
                  <a:cs typeface="Helvetica Light"/>
                </a:rPr>
                <a:t>strict</a:t>
              </a:r>
              <a:r>
                <a:rPr lang="de-DE" sz="3600" dirty="0" smtClean="0">
                  <a:latin typeface="Helvetica Light"/>
                  <a:cs typeface="Helvetica Light"/>
                </a:rPr>
                <a:t> </a:t>
              </a:r>
              <a:r>
                <a:rPr lang="de-DE" sz="3600" dirty="0" smtClean="0">
                  <a:latin typeface="Helvetica Light"/>
                  <a:cs typeface="Helvetica Light"/>
                </a:rPr>
                <a:t>SVO</a:t>
              </a:r>
              <a:r>
                <a:rPr lang="tr-TR" sz="3600" dirty="0" smtClean="0">
                  <a:latin typeface="Helvetica Light"/>
                  <a:cs typeface="Helvetica Light"/>
                </a:rPr>
                <a:t> </a:t>
              </a:r>
              <a:r>
                <a:rPr lang="tr-TR" sz="3600" dirty="0" err="1" smtClean="0">
                  <a:latin typeface="Helvetica Light"/>
                  <a:cs typeface="Helvetica Light"/>
                </a:rPr>
                <a:t>language</a:t>
              </a:r>
              <a:endParaRPr lang="tr-TR" sz="3600" dirty="0" smtClean="0">
                <a:latin typeface="Helvetica Light"/>
                <a:cs typeface="Helvetica Light"/>
              </a:endParaRPr>
            </a:p>
            <a:p>
              <a:pPr marL="571500" indent="-571500">
                <a:buFont typeface="Arial"/>
                <a:buChar char="•"/>
              </a:pPr>
              <a:r>
                <a:rPr lang="de-DE" sz="3600" dirty="0" smtClean="0">
                  <a:latin typeface="Helvetica Light"/>
                  <a:cs typeface="Helvetica Light"/>
                </a:rPr>
                <a:t>Topic </a:t>
              </a:r>
              <a:r>
                <a:rPr lang="de-DE" sz="3600" dirty="0" smtClean="0">
                  <a:latin typeface="Helvetica Light"/>
                  <a:cs typeface="Helvetica Light"/>
                </a:rPr>
                <a:t>&gt; </a:t>
              </a:r>
              <a:r>
                <a:rPr lang="de-DE" sz="3600" dirty="0" smtClean="0">
                  <a:latin typeface="Helvetica Light"/>
                  <a:cs typeface="Helvetica Light"/>
                </a:rPr>
                <a:t>Verb</a:t>
              </a:r>
              <a:r>
                <a:rPr lang="tr-TR" sz="3600" dirty="0" smtClean="0">
                  <a:latin typeface="Helvetica Light"/>
                  <a:cs typeface="Helvetica Light"/>
                </a:rPr>
                <a:t> </a:t>
              </a:r>
              <a:r>
                <a:rPr lang="tr-TR" sz="3600" dirty="0" smtClean="0">
                  <a:latin typeface="Helvetica Light"/>
                  <a:cs typeface="Helvetica Light"/>
                </a:rPr>
                <a:t>&gt;</a:t>
              </a:r>
              <a:r>
                <a:rPr lang="de-DE" sz="3600" dirty="0" smtClean="0">
                  <a:latin typeface="Helvetica Light"/>
                  <a:cs typeface="Helvetica Light"/>
                </a:rPr>
                <a:t> </a:t>
              </a:r>
              <a:r>
                <a:rPr lang="de-DE" sz="3600" dirty="0" smtClean="0">
                  <a:latin typeface="Helvetica Light"/>
                  <a:cs typeface="Helvetica Light"/>
                </a:rPr>
                <a:t>Framesetter</a:t>
              </a:r>
              <a:endParaRPr lang="de-DE" sz="3600" dirty="0" smtClean="0">
                <a:latin typeface="Helvetica Light"/>
                <a:cs typeface="Helvetica Light"/>
              </a:endParaRPr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18897600" y="15163800"/>
              <a:ext cx="8610600" cy="2438400"/>
            </a:xfrm>
            <a:prstGeom prst="roundRect">
              <a:avLst/>
            </a:prstGeom>
            <a:solidFill>
              <a:srgbClr val="6FBB4B">
                <a:alpha val="61000"/>
              </a:srgbClr>
            </a:solidFill>
            <a:ln>
              <a:solidFill>
                <a:srgbClr val="6FBB4B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902787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3600" dirty="0" smtClean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TURKISH WORD ORDER:</a:t>
              </a:r>
            </a:p>
            <a:p>
              <a:pPr marL="571500" indent="-571500" defTabSz="902787" fontAlgn="auto">
                <a:spcBef>
                  <a:spcPct val="20000"/>
                </a:spcBef>
                <a:spcAft>
                  <a:spcPts val="0"/>
                </a:spcAft>
                <a:buFont typeface="Arial"/>
                <a:buChar char="•"/>
                <a:defRPr/>
              </a:pPr>
              <a:r>
                <a:rPr lang="en-US" sz="3600" dirty="0" smtClean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SOV</a:t>
              </a:r>
              <a:r>
                <a:rPr lang="en-US" sz="3600" dirty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 </a:t>
              </a:r>
              <a:r>
                <a:rPr lang="en-US" sz="3600" dirty="0" smtClean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language</a:t>
              </a:r>
              <a:endParaRPr lang="en-US" sz="3600" dirty="0" smtClean="0">
                <a:solidFill>
                  <a:srgbClr val="000000"/>
                </a:solidFill>
                <a:latin typeface="Helvetica Light"/>
                <a:ea typeface="ＭＳ Ｐゴシック" charset="0"/>
                <a:cs typeface="Helvetica Light"/>
              </a:endParaRPr>
            </a:p>
            <a:p>
              <a:pPr marL="571500" indent="-571500" defTabSz="902787" fontAlgn="auto">
                <a:spcBef>
                  <a:spcPct val="20000"/>
                </a:spcBef>
                <a:spcAft>
                  <a:spcPts val="0"/>
                </a:spcAft>
                <a:buFont typeface="Arial"/>
                <a:buChar char="•"/>
                <a:defRPr/>
              </a:pPr>
              <a:r>
                <a:rPr lang="en-US" sz="3600" dirty="0" smtClean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Topic &gt; </a:t>
              </a:r>
              <a:r>
                <a:rPr lang="en-US" sz="3600" dirty="0" err="1" smtClean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Framesetter</a:t>
              </a:r>
              <a:r>
                <a:rPr lang="en-US" sz="3600" dirty="0" smtClean="0">
                  <a:solidFill>
                    <a:srgbClr val="000000"/>
                  </a:solidFill>
                  <a:latin typeface="Helvetica Light"/>
                  <a:ea typeface="ＭＳ Ｐゴシック" charset="0"/>
                  <a:cs typeface="Helvetica Light"/>
                </a:rPr>
                <a:t> &gt; Verb</a:t>
              </a:r>
              <a:endParaRPr lang="tr-TR" sz="3600" dirty="0" smtClean="0">
                <a:latin typeface="Helvetica Light"/>
                <a:cs typeface="Helvetica Light"/>
              </a:endParaRPr>
            </a:p>
          </p:txBody>
        </p:sp>
      </p:grpSp>
      <p:pic>
        <p:nvPicPr>
          <p:cNvPr id="39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3200" y="228600"/>
            <a:ext cx="2336800" cy="247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27000" y="3124200"/>
            <a:ext cx="2349319" cy="2310806"/>
          </a:xfrm>
          <a:prstGeom prst="rect">
            <a:avLst/>
          </a:prstGeom>
        </p:spPr>
      </p:pic>
      <p:pic>
        <p:nvPicPr>
          <p:cNvPr id="15372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6200" y="1676400"/>
            <a:ext cx="3581400" cy="2148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18"/>
          <p:cNvSpPr/>
          <p:nvPr/>
        </p:nvSpPr>
        <p:spPr>
          <a:xfrm>
            <a:off x="533400" y="6172200"/>
            <a:ext cx="27051000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GB" sz="4000" dirty="0">
                <a:latin typeface="Helvetica Light"/>
                <a:cs typeface="Helvetica Light"/>
              </a:rPr>
              <a:t>Many studies have shown language-independent preferences for the serialisation of thematic roles </a:t>
            </a:r>
            <a:r>
              <a:rPr lang="en-GB" sz="4000" dirty="0" smtClean="0">
                <a:latin typeface="Helvetica Light"/>
                <a:cs typeface="Helvetica Light"/>
              </a:rPr>
              <a:t>(</a:t>
            </a:r>
            <a:r>
              <a:rPr lang="en-GB" sz="4000" dirty="0" err="1" smtClean="0">
                <a:latin typeface="Helvetica Light"/>
                <a:cs typeface="Helvetica Light"/>
              </a:rPr>
              <a:t>Goldin</a:t>
            </a:r>
            <a:r>
              <a:rPr lang="en-GB" sz="4000" dirty="0">
                <a:latin typeface="Helvetica Light"/>
                <a:cs typeface="Helvetica Light"/>
              </a:rPr>
              <a:t>-Meadow et al</a:t>
            </a:r>
            <a:r>
              <a:rPr lang="en-GB" sz="4000" dirty="0" smtClean="0">
                <a:latin typeface="Helvetica Light"/>
                <a:cs typeface="Helvetica Light"/>
              </a:rPr>
              <a:t>., 2008; </a:t>
            </a:r>
            <a:r>
              <a:rPr lang="en-GB" sz="4000" dirty="0" err="1" smtClean="0">
                <a:latin typeface="Helvetica Light"/>
                <a:cs typeface="Helvetica Light"/>
              </a:rPr>
              <a:t>Futrell</a:t>
            </a:r>
            <a:r>
              <a:rPr lang="en-GB" sz="4000" dirty="0" smtClean="0">
                <a:latin typeface="Helvetica Light"/>
                <a:cs typeface="Helvetica Light"/>
              </a:rPr>
              <a:t> et al., 2015</a:t>
            </a:r>
            <a:r>
              <a:rPr lang="en-GB" sz="4000" dirty="0">
                <a:latin typeface="Helvetica Light"/>
                <a:cs typeface="Helvetica Light"/>
              </a:rPr>
              <a:t>; Hall, Mayberry, &amp; </a:t>
            </a:r>
            <a:r>
              <a:rPr lang="en-GB" sz="4000" dirty="0" err="1">
                <a:latin typeface="Helvetica Light"/>
                <a:cs typeface="Helvetica Light"/>
              </a:rPr>
              <a:t>Ferreria</a:t>
            </a:r>
            <a:r>
              <a:rPr lang="en-GB" sz="4000" dirty="0">
                <a:latin typeface="Helvetica Light"/>
                <a:cs typeface="Helvetica Light"/>
              </a:rPr>
              <a:t>, 2013; Hall, Ferreira, </a:t>
            </a:r>
            <a:r>
              <a:rPr lang="en-GB" sz="4000" dirty="0" smtClean="0">
                <a:latin typeface="Helvetica Light"/>
                <a:cs typeface="Helvetica Light"/>
              </a:rPr>
              <a:t>&amp; Mayberry</a:t>
            </a:r>
            <a:r>
              <a:rPr lang="en-GB" sz="4000" dirty="0">
                <a:latin typeface="Helvetica Light"/>
                <a:cs typeface="Helvetica Light"/>
              </a:rPr>
              <a:t>, 2014; </a:t>
            </a:r>
            <a:r>
              <a:rPr lang="en-GB" sz="4000" dirty="0" err="1">
                <a:latin typeface="Helvetica Light"/>
                <a:cs typeface="Helvetica Light"/>
              </a:rPr>
              <a:t>Langus</a:t>
            </a:r>
            <a:r>
              <a:rPr lang="en-GB" sz="4000" dirty="0">
                <a:latin typeface="Helvetica Light"/>
                <a:cs typeface="Helvetica Light"/>
              </a:rPr>
              <a:t> &amp; </a:t>
            </a:r>
            <a:r>
              <a:rPr lang="en-GB" sz="4000" dirty="0" err="1">
                <a:latin typeface="Helvetica Light"/>
                <a:cs typeface="Helvetica Light"/>
              </a:rPr>
              <a:t>Nespor</a:t>
            </a:r>
            <a:r>
              <a:rPr lang="en-GB" sz="4000" dirty="0">
                <a:latin typeface="Helvetica Light"/>
                <a:cs typeface="Helvetica Light"/>
              </a:rPr>
              <a:t>, </a:t>
            </a:r>
            <a:r>
              <a:rPr lang="en-GB" sz="4000" dirty="0" smtClean="0">
                <a:latin typeface="Helvetica Light"/>
                <a:cs typeface="Helvetica Light"/>
              </a:rPr>
              <a:t>2010, et al.) </a:t>
            </a:r>
            <a:br>
              <a:rPr lang="en-GB" sz="4000" dirty="0" smtClean="0">
                <a:latin typeface="Helvetica Light"/>
                <a:cs typeface="Helvetica Light"/>
              </a:rPr>
            </a:br>
            <a:r>
              <a:rPr lang="en-GB" sz="4000" b="1" dirty="0" smtClean="0">
                <a:solidFill>
                  <a:schemeClr val="accent2"/>
                </a:solidFill>
                <a:latin typeface="Helvetica Light"/>
                <a:cs typeface="Helvetica Light"/>
                <a:sym typeface="Wingdings"/>
              </a:rPr>
              <a:t> </a:t>
            </a:r>
            <a:r>
              <a:rPr lang="en-GB" sz="40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  <a:t>Do such </a:t>
            </a:r>
            <a:r>
              <a:rPr lang="en-GB" sz="4000" b="1" dirty="0">
                <a:solidFill>
                  <a:schemeClr val="accent2"/>
                </a:solidFill>
                <a:latin typeface="Helvetica Light"/>
                <a:cs typeface="Helvetica Light"/>
              </a:rPr>
              <a:t>preferences extend to information </a:t>
            </a:r>
            <a:r>
              <a:rPr lang="en-GB" sz="40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  <a:t>structure?</a:t>
            </a:r>
            <a:br>
              <a:rPr lang="en-GB" sz="40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</a:br>
            <a:r>
              <a:rPr lang="en-GB" sz="4000" dirty="0" smtClean="0">
                <a:latin typeface="Helvetica Light"/>
                <a:cs typeface="Helvetica Light"/>
                <a:sym typeface="Wingdings"/>
              </a:rPr>
              <a:t></a:t>
            </a:r>
            <a:r>
              <a:rPr lang="en-GB" sz="4000" dirty="0" smtClean="0">
                <a:latin typeface="Helvetica Light"/>
                <a:cs typeface="Helvetica Light"/>
              </a:rPr>
              <a:t> </a:t>
            </a:r>
            <a:r>
              <a:rPr lang="en-GB" sz="4000" dirty="0">
                <a:latin typeface="Helvetica Light"/>
                <a:cs typeface="Helvetica Light"/>
              </a:rPr>
              <a:t>relative order of </a:t>
            </a:r>
            <a:r>
              <a:rPr lang="en-GB" sz="4000" dirty="0" err="1">
                <a:latin typeface="Helvetica Light"/>
                <a:cs typeface="Helvetica Light"/>
              </a:rPr>
              <a:t>framesetters</a:t>
            </a:r>
            <a:r>
              <a:rPr lang="en-GB" sz="4000" dirty="0">
                <a:latin typeface="Helvetica Light"/>
                <a:cs typeface="Helvetica Light"/>
              </a:rPr>
              <a:t> and topics with respect to their predication. </a:t>
            </a:r>
            <a:endParaRPr lang="en-GB" sz="4000" dirty="0" smtClean="0">
              <a:latin typeface="Helvetica Light"/>
              <a:cs typeface="Helvetica Light"/>
            </a:endParaRPr>
          </a:p>
          <a:p>
            <a:pPr marL="571500" indent="-571500">
              <a:buFont typeface="Arial"/>
              <a:buChar char="•"/>
            </a:pPr>
            <a:r>
              <a:rPr lang="en-GB" sz="4000" b="1" dirty="0" smtClean="0">
                <a:latin typeface="Helvetica Light"/>
                <a:cs typeface="Helvetica Light"/>
              </a:rPr>
              <a:t>Background</a:t>
            </a:r>
            <a:r>
              <a:rPr lang="en-GB" sz="4000" dirty="0" smtClean="0">
                <a:latin typeface="Helvetica Light"/>
                <a:cs typeface="Helvetica Light"/>
              </a:rPr>
              <a:t>: </a:t>
            </a:r>
            <a:br>
              <a:rPr lang="en-GB" sz="4000" dirty="0" smtClean="0">
                <a:latin typeface="Helvetica Light"/>
                <a:cs typeface="Helvetica Light"/>
              </a:rPr>
            </a:br>
            <a:r>
              <a:rPr lang="en-GB" sz="4000" dirty="0" smtClean="0">
                <a:latin typeface="Helvetica Light"/>
                <a:cs typeface="Helvetica Light"/>
              </a:rPr>
              <a:t>While </a:t>
            </a:r>
            <a:r>
              <a:rPr lang="en-GB" sz="4000" dirty="0">
                <a:latin typeface="Helvetica Light"/>
                <a:cs typeface="Helvetica Light"/>
              </a:rPr>
              <a:t>topics specify the entity under which a proposition is to be stored, </a:t>
            </a:r>
            <a:r>
              <a:rPr lang="en-GB" sz="4000" dirty="0" err="1">
                <a:latin typeface="Helvetica Light"/>
                <a:cs typeface="Helvetica Light"/>
              </a:rPr>
              <a:t>framesetters</a:t>
            </a:r>
            <a:r>
              <a:rPr lang="en-GB" sz="4000" dirty="0">
                <a:latin typeface="Helvetica Light"/>
                <a:cs typeface="Helvetica Light"/>
              </a:rPr>
              <a:t> provide specifications – typically time or place – restricting the domain in which the proposition is valid. </a:t>
            </a:r>
          </a:p>
          <a:p>
            <a:pPr marL="571500" indent="-571500">
              <a:buFont typeface="Arial"/>
              <a:buChar char="•"/>
            </a:pPr>
            <a:r>
              <a:rPr lang="en-GB" sz="4000" b="1" dirty="0" smtClean="0">
                <a:latin typeface="Helvetica Light"/>
                <a:cs typeface="Helvetica Light"/>
              </a:rPr>
              <a:t>Prediction</a:t>
            </a:r>
            <a:r>
              <a:rPr lang="en-GB" sz="4000" dirty="0" smtClean="0">
                <a:latin typeface="Helvetica Light"/>
                <a:cs typeface="Helvetica Light"/>
              </a:rPr>
              <a:t>: Topics and </a:t>
            </a:r>
            <a:r>
              <a:rPr lang="en-GB" sz="4000" dirty="0" err="1" smtClean="0">
                <a:latin typeface="Helvetica Light"/>
                <a:cs typeface="Helvetica Light"/>
              </a:rPr>
              <a:t>Framesetters</a:t>
            </a:r>
            <a:r>
              <a:rPr lang="en-GB" sz="4000" dirty="0" smtClean="0">
                <a:latin typeface="Helvetica Light"/>
                <a:cs typeface="Helvetica Light"/>
              </a:rPr>
              <a:t> will </a:t>
            </a:r>
            <a:r>
              <a:rPr lang="en-GB" sz="4000" dirty="0">
                <a:latin typeface="Helvetica Light"/>
                <a:cs typeface="Helvetica Light"/>
              </a:rPr>
              <a:t>be preferred in initial position, before the predication itself, regardless of language-specific word orders.</a:t>
            </a:r>
            <a:endParaRPr lang="en-US" sz="4000" dirty="0">
              <a:latin typeface="Helvetica Light"/>
              <a:cs typeface="Helvetica Light"/>
            </a:endParaRPr>
          </a:p>
        </p:txBody>
      </p:sp>
      <p:sp>
        <p:nvSpPr>
          <p:cNvPr id="66" name="Rectangle 61"/>
          <p:cNvSpPr>
            <a:spLocks noChangeArrowheads="1"/>
          </p:cNvSpPr>
          <p:nvPr/>
        </p:nvSpPr>
        <p:spPr bwMode="auto">
          <a:xfrm>
            <a:off x="457200" y="26822400"/>
            <a:ext cx="7620000" cy="3048000"/>
          </a:xfrm>
          <a:prstGeom prst="rect">
            <a:avLst/>
          </a:prstGeom>
          <a:solidFill>
            <a:srgbClr val="FFFFFF"/>
          </a:solidFill>
          <a:ln w="19050" cmpd="sng">
            <a:solidFill>
              <a:schemeClr val="accent6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defTabSz="901700"/>
            <a:r>
              <a:rPr lang="en-US" sz="3600" dirty="0">
                <a:latin typeface="Helvetica Light" charset="0"/>
                <a:cs typeface="Helvetica Light" charset="0"/>
              </a:rPr>
              <a:t>ENGLISH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ACT-OUT: </a:t>
            </a:r>
            <a:r>
              <a:rPr lang="en-US" sz="3600" dirty="0" err="1" smtClean="0">
                <a:latin typeface="Helvetica Light"/>
                <a:cs typeface="Helvetica Light"/>
              </a:rPr>
              <a:t>Vmid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Vlast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Vfirst</a:t>
            </a:r>
            <a:endParaRPr lang="en-US" sz="3600" dirty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VERBAL: </a:t>
            </a:r>
            <a:r>
              <a:rPr lang="en-US" sz="3600" dirty="0" err="1" smtClean="0">
                <a:latin typeface="Helvetica Light"/>
                <a:cs typeface="Helvetica Light"/>
              </a:rPr>
              <a:t>Vmid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Vlast</a:t>
            </a:r>
            <a:endParaRPr lang="en-US" sz="3600" dirty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comparing the two tasks: </a:t>
            </a:r>
            <a:br>
              <a:rPr lang="en-US" sz="3600" dirty="0">
                <a:latin typeface="Helvetica Light"/>
                <a:cs typeface="Helvetica Light"/>
              </a:rPr>
            </a:br>
            <a:r>
              <a:rPr lang="en-US" sz="3600" b="1" dirty="0" err="1" smtClean="0">
                <a:latin typeface="Helvetica Light"/>
                <a:cs typeface="Helvetica Light"/>
              </a:rPr>
              <a:t>χ</a:t>
            </a:r>
            <a:r>
              <a:rPr lang="en-GB" sz="3600" baseline="30000" dirty="0" smtClean="0">
                <a:latin typeface="Helvetica Light"/>
                <a:cs typeface="Helvetica Light"/>
              </a:rPr>
              <a:t>2</a:t>
            </a:r>
            <a:r>
              <a:rPr lang="en-GB" sz="3600" dirty="0" smtClean="0">
                <a:latin typeface="Helvetica Light"/>
                <a:cs typeface="Helvetica Light"/>
              </a:rPr>
              <a:t>= 24.8, </a:t>
            </a:r>
            <a:r>
              <a:rPr lang="en-GB" sz="3600" dirty="0" err="1">
                <a:latin typeface="Helvetica Light"/>
                <a:cs typeface="Helvetica Light"/>
              </a:rPr>
              <a:t>df</a:t>
            </a:r>
            <a:r>
              <a:rPr lang="en-GB" sz="3600" dirty="0">
                <a:latin typeface="Helvetica Light"/>
                <a:cs typeface="Helvetica Light"/>
              </a:rPr>
              <a:t> = 2, </a:t>
            </a:r>
            <a:r>
              <a:rPr lang="en-GB" sz="3600" i="1" dirty="0">
                <a:latin typeface="Helvetica Light"/>
                <a:cs typeface="Helvetica Light"/>
              </a:rPr>
              <a:t>p </a:t>
            </a:r>
            <a:r>
              <a:rPr lang="en-GB" sz="3600" dirty="0">
                <a:latin typeface="Helvetica Light"/>
                <a:cs typeface="Helvetica Light"/>
              </a:rPr>
              <a:t>&lt; .0001</a:t>
            </a:r>
            <a:r>
              <a:rPr lang="en-US" sz="3600" dirty="0">
                <a:latin typeface="Helvetica Light"/>
                <a:cs typeface="Helvetica Light"/>
              </a:rPr>
              <a:t> </a:t>
            </a:r>
            <a:endParaRPr lang="en-US" sz="3600" b="1" dirty="0">
              <a:latin typeface="Helvetica Light"/>
              <a:cs typeface="Helvetica Light"/>
            </a:endParaRPr>
          </a:p>
          <a:p>
            <a:pPr defTabSz="901700"/>
            <a:endParaRPr lang="en-US" sz="3600" b="1" dirty="0">
              <a:latin typeface="Helvetica Light" charset="0"/>
              <a:cs typeface="Helvetica Light" charset="0"/>
            </a:endParaRPr>
          </a:p>
        </p:txBody>
      </p:sp>
      <p:sp>
        <p:nvSpPr>
          <p:cNvPr id="67" name="Round Same Side Corner Rectangle 2"/>
          <p:cNvSpPr>
            <a:spLocks/>
          </p:cNvSpPr>
          <p:nvPr/>
        </p:nvSpPr>
        <p:spPr bwMode="auto">
          <a:xfrm>
            <a:off x="304800" y="24612600"/>
            <a:ext cx="27660600" cy="762000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solidFill>
            <a:srgbClr val="9BBB59"/>
          </a:solidFill>
          <a:ln w="9525">
            <a:solidFill>
              <a:srgbClr val="4F6228"/>
            </a:solidFill>
            <a:miter lim="800000"/>
            <a:headEnd/>
            <a:tailEnd/>
          </a:ln>
          <a:effectLst/>
        </p:spPr>
        <p:txBody>
          <a:bodyPr lIns="90279" tIns="45139" rIns="90279" bIns="45139" anchor="ctr"/>
          <a:lstStyle/>
          <a:p>
            <a:pPr algn="ctr" defTabSz="3220987">
              <a:defRPr/>
            </a:pPr>
            <a:r>
              <a:rPr lang="en-US" sz="4300" dirty="0" smtClean="0">
                <a:latin typeface="Helvetica Light"/>
                <a:ea typeface="+mn-ea"/>
                <a:cs typeface="Helvetica Light"/>
              </a:rPr>
              <a:t>RESULTS</a:t>
            </a:r>
            <a:endParaRPr lang="en-US" sz="4300" dirty="0">
              <a:latin typeface="Helvetica Light"/>
              <a:ea typeface="+mn-ea"/>
              <a:cs typeface="Helvetica Light"/>
            </a:endParaRPr>
          </a:p>
        </p:txBody>
      </p:sp>
      <p:sp>
        <p:nvSpPr>
          <p:cNvPr id="71" name="Rectangle 61"/>
          <p:cNvSpPr>
            <a:spLocks noChangeArrowheads="1"/>
          </p:cNvSpPr>
          <p:nvPr/>
        </p:nvSpPr>
        <p:spPr bwMode="auto">
          <a:xfrm>
            <a:off x="457200" y="30022800"/>
            <a:ext cx="7620000" cy="3048000"/>
          </a:xfrm>
          <a:prstGeom prst="rect">
            <a:avLst/>
          </a:prstGeom>
          <a:solidFill>
            <a:srgbClr val="FFFFFF"/>
          </a:solidFill>
          <a:ln w="9525">
            <a:solidFill>
              <a:srgbClr val="FFDF03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defTabSz="901700"/>
            <a:r>
              <a:rPr lang="en-US" sz="3600" dirty="0">
                <a:latin typeface="Helvetica Light" charset="0"/>
                <a:cs typeface="Helvetica Light" charset="0"/>
              </a:rPr>
              <a:t>GERMAN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 smtClean="0">
                <a:latin typeface="Helvetica Light"/>
                <a:cs typeface="Helvetica Light"/>
              </a:rPr>
              <a:t>ACT-OUT: </a:t>
            </a:r>
            <a:r>
              <a:rPr lang="en-US" sz="3600" dirty="0" err="1" smtClean="0">
                <a:latin typeface="Helvetica Light"/>
                <a:cs typeface="Helvetica Light"/>
              </a:rPr>
              <a:t>Vlast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Vmid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Vfirst</a:t>
            </a:r>
            <a:endParaRPr lang="en-US" sz="3600" dirty="0" smtClean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 smtClean="0">
                <a:latin typeface="Helvetica Light"/>
                <a:cs typeface="Helvetica Light"/>
              </a:rPr>
              <a:t>VERBAL: 100% </a:t>
            </a:r>
            <a:r>
              <a:rPr lang="en-US" sz="3600" dirty="0" err="1" smtClean="0">
                <a:latin typeface="Helvetica Light"/>
                <a:cs typeface="Helvetica Light"/>
              </a:rPr>
              <a:t>Vmid</a:t>
            </a:r>
            <a:endParaRPr lang="en-US" sz="3600" dirty="0" smtClean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 smtClean="0">
                <a:latin typeface="Helvetica Light"/>
                <a:cs typeface="Helvetica Light"/>
              </a:rPr>
              <a:t>comparing the two tasks: </a:t>
            </a:r>
            <a:br>
              <a:rPr lang="en-US" sz="3600" dirty="0" smtClean="0">
                <a:latin typeface="Helvetica Light"/>
                <a:cs typeface="Helvetica Light"/>
              </a:rPr>
            </a:br>
            <a:r>
              <a:rPr lang="en-US" sz="3600" b="1" dirty="0" err="1" smtClean="0">
                <a:latin typeface="Helvetica Light"/>
                <a:cs typeface="Helvetica Light"/>
              </a:rPr>
              <a:t>χ</a:t>
            </a:r>
            <a:r>
              <a:rPr lang="en-GB" sz="3600" baseline="30000" dirty="0" smtClean="0">
                <a:latin typeface="Helvetica Light"/>
                <a:cs typeface="Helvetica Light"/>
              </a:rPr>
              <a:t>2</a:t>
            </a:r>
            <a:r>
              <a:rPr lang="en-GB" sz="3600" dirty="0" smtClean="0">
                <a:latin typeface="Helvetica Light"/>
                <a:cs typeface="Helvetica Light"/>
              </a:rPr>
              <a:t>= </a:t>
            </a:r>
            <a:r>
              <a:rPr lang="en-GB" sz="3600" dirty="0">
                <a:latin typeface="Helvetica Light"/>
                <a:cs typeface="Helvetica Light"/>
              </a:rPr>
              <a:t>508.7, </a:t>
            </a:r>
            <a:r>
              <a:rPr lang="en-GB" sz="3600" dirty="0" err="1">
                <a:latin typeface="Helvetica Light"/>
                <a:cs typeface="Helvetica Light"/>
              </a:rPr>
              <a:t>df</a:t>
            </a:r>
            <a:r>
              <a:rPr lang="en-GB" sz="3600" dirty="0">
                <a:latin typeface="Helvetica Light"/>
                <a:cs typeface="Helvetica Light"/>
              </a:rPr>
              <a:t> = 2, </a:t>
            </a:r>
            <a:r>
              <a:rPr lang="en-GB" sz="3600" i="1" dirty="0" smtClean="0">
                <a:latin typeface="Helvetica Light"/>
                <a:cs typeface="Helvetica Light"/>
              </a:rPr>
              <a:t>p </a:t>
            </a:r>
            <a:r>
              <a:rPr lang="en-GB" sz="3600" dirty="0" smtClean="0">
                <a:latin typeface="Helvetica Light"/>
                <a:cs typeface="Helvetica Light"/>
              </a:rPr>
              <a:t>&lt; .0001</a:t>
            </a:r>
            <a:r>
              <a:rPr lang="en-US" sz="3600" dirty="0" smtClean="0">
                <a:latin typeface="Helvetica Light"/>
                <a:cs typeface="Helvetica Light"/>
              </a:rPr>
              <a:t> </a:t>
            </a:r>
            <a:endParaRPr lang="en-US" sz="3600" b="1" dirty="0">
              <a:latin typeface="Helvetica Light"/>
              <a:cs typeface="Helvetica Light"/>
            </a:endParaRPr>
          </a:p>
        </p:txBody>
      </p:sp>
      <p:sp>
        <p:nvSpPr>
          <p:cNvPr id="72" name="Rectangle 61"/>
          <p:cNvSpPr>
            <a:spLocks noChangeArrowheads="1"/>
          </p:cNvSpPr>
          <p:nvPr/>
        </p:nvSpPr>
        <p:spPr bwMode="auto">
          <a:xfrm>
            <a:off x="457200" y="33223200"/>
            <a:ext cx="7620000" cy="3048000"/>
          </a:xfrm>
          <a:prstGeom prst="rect">
            <a:avLst/>
          </a:prstGeom>
          <a:solidFill>
            <a:srgbClr val="FFFFFF"/>
          </a:solidFill>
          <a:ln w="9525">
            <a:solidFill>
              <a:srgbClr val="6FBB4B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defTabSz="901700"/>
            <a:r>
              <a:rPr lang="en-US" sz="3600" dirty="0" smtClean="0">
                <a:latin typeface="Helvetica Light" charset="0"/>
                <a:cs typeface="Helvetica Light" charset="0"/>
              </a:rPr>
              <a:t>TURKISH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ACT-OUT: </a:t>
            </a:r>
            <a:r>
              <a:rPr lang="en-US" sz="3600" dirty="0" err="1">
                <a:latin typeface="Helvetica Light"/>
                <a:cs typeface="Helvetica Light"/>
              </a:rPr>
              <a:t>Vlast</a:t>
            </a:r>
            <a:r>
              <a:rPr lang="en-US" sz="3600" dirty="0">
                <a:latin typeface="Helvetica Light"/>
                <a:cs typeface="Helvetica Light"/>
              </a:rPr>
              <a:t> &gt; </a:t>
            </a:r>
            <a:r>
              <a:rPr lang="en-US" sz="3600" dirty="0" err="1">
                <a:latin typeface="Helvetica Light"/>
                <a:cs typeface="Helvetica Light"/>
              </a:rPr>
              <a:t>Vmid</a:t>
            </a:r>
            <a:r>
              <a:rPr lang="en-US" sz="3600" dirty="0">
                <a:latin typeface="Helvetica Light"/>
                <a:cs typeface="Helvetica Light"/>
              </a:rPr>
              <a:t> &gt; </a:t>
            </a:r>
            <a:r>
              <a:rPr lang="en-US" sz="3600" dirty="0" err="1">
                <a:latin typeface="Helvetica Light"/>
                <a:cs typeface="Helvetica Light"/>
              </a:rPr>
              <a:t>Vfirst</a:t>
            </a:r>
            <a:endParaRPr lang="en-US" sz="3600" dirty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VERBAL: </a:t>
            </a:r>
            <a:r>
              <a:rPr lang="en-US" sz="3600" dirty="0" err="1" smtClean="0">
                <a:latin typeface="Helvetica Light"/>
                <a:cs typeface="Helvetica Light"/>
              </a:rPr>
              <a:t>Vlast</a:t>
            </a:r>
            <a:r>
              <a:rPr lang="en-US" sz="3600" dirty="0" smtClean="0">
                <a:latin typeface="Helvetica Light"/>
                <a:cs typeface="Helvetica Light"/>
              </a:rPr>
              <a:t> &gt; </a:t>
            </a:r>
            <a:r>
              <a:rPr lang="en-US" sz="3600" dirty="0" err="1" smtClean="0">
                <a:latin typeface="Helvetica Light"/>
                <a:cs typeface="Helvetica Light"/>
              </a:rPr>
              <a:t>Vmid</a:t>
            </a:r>
            <a:endParaRPr lang="en-US" sz="3600" dirty="0">
              <a:latin typeface="Helvetica Light"/>
              <a:cs typeface="Helvetica Light"/>
            </a:endParaRP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/>
                <a:cs typeface="Helvetica Light"/>
              </a:rPr>
              <a:t>comparing the two tasks: </a:t>
            </a:r>
            <a:br>
              <a:rPr lang="en-US" sz="3600" dirty="0">
                <a:latin typeface="Helvetica Light"/>
                <a:cs typeface="Helvetica Light"/>
              </a:rPr>
            </a:br>
            <a:r>
              <a:rPr lang="en-US" sz="3600" b="1" dirty="0" err="1">
                <a:latin typeface="Helvetica Light"/>
                <a:cs typeface="Helvetica Light"/>
              </a:rPr>
              <a:t>χ</a:t>
            </a:r>
            <a:r>
              <a:rPr lang="en-GB" sz="3600" baseline="30000" dirty="0">
                <a:latin typeface="Helvetica Light"/>
                <a:cs typeface="Helvetica Light"/>
              </a:rPr>
              <a:t>2</a:t>
            </a:r>
            <a:r>
              <a:rPr lang="en-GB" sz="3600" dirty="0">
                <a:latin typeface="Helvetica Light"/>
                <a:cs typeface="Helvetica Light"/>
              </a:rPr>
              <a:t>= </a:t>
            </a:r>
            <a:r>
              <a:rPr lang="en-GB" sz="3600" dirty="0" smtClean="0">
                <a:latin typeface="Helvetica Light"/>
                <a:cs typeface="Helvetica Light"/>
              </a:rPr>
              <a:t>65.3, </a:t>
            </a:r>
            <a:r>
              <a:rPr lang="en-GB" sz="3600" dirty="0" err="1">
                <a:latin typeface="Helvetica Light"/>
                <a:cs typeface="Helvetica Light"/>
              </a:rPr>
              <a:t>df</a:t>
            </a:r>
            <a:r>
              <a:rPr lang="en-GB" sz="3600" dirty="0">
                <a:latin typeface="Helvetica Light"/>
                <a:cs typeface="Helvetica Light"/>
              </a:rPr>
              <a:t> = 2, </a:t>
            </a:r>
            <a:r>
              <a:rPr lang="en-GB" sz="3600" i="1" dirty="0">
                <a:latin typeface="Helvetica Light"/>
                <a:cs typeface="Helvetica Light"/>
              </a:rPr>
              <a:t>p </a:t>
            </a:r>
            <a:r>
              <a:rPr lang="en-GB" sz="3600" dirty="0">
                <a:latin typeface="Helvetica Light"/>
                <a:cs typeface="Helvetica Light"/>
              </a:rPr>
              <a:t>&lt; .0001</a:t>
            </a:r>
            <a:r>
              <a:rPr lang="en-US" sz="3600" dirty="0">
                <a:latin typeface="Helvetica Light"/>
                <a:cs typeface="Helvetica Light"/>
              </a:rPr>
              <a:t> </a:t>
            </a:r>
            <a:endParaRPr lang="en-US" sz="3600" b="1" dirty="0">
              <a:latin typeface="Helvetica Light"/>
              <a:cs typeface="Helvetica Light"/>
            </a:endParaRPr>
          </a:p>
          <a:p>
            <a:pPr defTabSz="901700"/>
            <a:endParaRPr lang="en-US" sz="3600" b="1" dirty="0">
              <a:latin typeface="Helvetica Light" charset="0"/>
              <a:cs typeface="Helvetica Light" charset="0"/>
            </a:endParaRPr>
          </a:p>
        </p:txBody>
      </p:sp>
      <p:sp>
        <p:nvSpPr>
          <p:cNvPr id="73" name="Round Same Side Corner Rectangle 2"/>
          <p:cNvSpPr>
            <a:spLocks/>
          </p:cNvSpPr>
          <p:nvPr/>
        </p:nvSpPr>
        <p:spPr bwMode="auto">
          <a:xfrm>
            <a:off x="304800" y="25679400"/>
            <a:ext cx="7924800" cy="762000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solidFill>
            <a:srgbClr val="9BBB59"/>
          </a:solidFill>
          <a:ln w="9525">
            <a:solidFill>
              <a:srgbClr val="4F6228"/>
            </a:solidFill>
            <a:miter lim="800000"/>
            <a:headEnd/>
            <a:tailEnd/>
          </a:ln>
          <a:effectLst/>
        </p:spPr>
        <p:txBody>
          <a:bodyPr lIns="90279" tIns="45139" rIns="90279" bIns="45139" anchor="ctr"/>
          <a:lstStyle/>
          <a:p>
            <a:pPr algn="ctr" defTabSz="3220987">
              <a:defRPr/>
            </a:pPr>
            <a:r>
              <a:rPr lang="en-US" sz="4300" dirty="0" smtClean="0">
                <a:latin typeface="Helvetica Light"/>
                <a:ea typeface="+mn-ea"/>
                <a:cs typeface="Helvetica Light"/>
              </a:rPr>
              <a:t>RESULTS PER GROUP</a:t>
            </a:r>
            <a:endParaRPr lang="en-US" sz="4300" dirty="0">
              <a:latin typeface="Helvetica Light"/>
              <a:ea typeface="+mn-ea"/>
              <a:cs typeface="Helvetica Light"/>
            </a:endParaRPr>
          </a:p>
        </p:txBody>
      </p:sp>
      <p:sp>
        <p:nvSpPr>
          <p:cNvPr id="77" name="Round Same Side Corner Rectangle 2"/>
          <p:cNvSpPr>
            <a:spLocks/>
          </p:cNvSpPr>
          <p:nvPr/>
        </p:nvSpPr>
        <p:spPr bwMode="auto">
          <a:xfrm>
            <a:off x="20040600" y="25679400"/>
            <a:ext cx="7924800" cy="762000"/>
          </a:xfrm>
          <a:custGeom>
            <a:avLst/>
            <a:gdLst>
              <a:gd name="T0" fmla="*/ 182302 w 11277600"/>
              <a:gd name="T1" fmla="*/ 0 h 1093788"/>
              <a:gd name="T2" fmla="*/ 11095298 w 11277600"/>
              <a:gd name="T3" fmla="*/ 0 h 1093788"/>
              <a:gd name="T4" fmla="*/ 11277600 w 11277600"/>
              <a:gd name="T5" fmla="*/ 182302 h 1093788"/>
              <a:gd name="T6" fmla="*/ 11277600 w 11277600"/>
              <a:gd name="T7" fmla="*/ 1093788 h 1093788"/>
              <a:gd name="T8" fmla="*/ 11277600 w 11277600"/>
              <a:gd name="T9" fmla="*/ 1093788 h 1093788"/>
              <a:gd name="T10" fmla="*/ 0 w 11277600"/>
              <a:gd name="T11" fmla="*/ 1093788 h 1093788"/>
              <a:gd name="T12" fmla="*/ 0 w 11277600"/>
              <a:gd name="T13" fmla="*/ 1093788 h 1093788"/>
              <a:gd name="T14" fmla="*/ 0 w 11277600"/>
              <a:gd name="T15" fmla="*/ 182302 h 1093788"/>
              <a:gd name="T16" fmla="*/ 182302 w 11277600"/>
              <a:gd name="T17" fmla="*/ 0 h 109378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1277600"/>
              <a:gd name="T28" fmla="*/ 0 h 1093788"/>
              <a:gd name="T29" fmla="*/ 11277600 w 11277600"/>
              <a:gd name="T30" fmla="*/ 1093788 h 109378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1277600" h="1093788">
                <a:moveTo>
                  <a:pt x="182302" y="0"/>
                </a:moveTo>
                <a:lnTo>
                  <a:pt x="11095298" y="0"/>
                </a:lnTo>
                <a:cubicBezTo>
                  <a:pt x="11195981" y="0"/>
                  <a:pt x="11277600" y="81619"/>
                  <a:pt x="11277600" y="182302"/>
                </a:cubicBezTo>
                <a:lnTo>
                  <a:pt x="11277600" y="1093788"/>
                </a:lnTo>
                <a:lnTo>
                  <a:pt x="0" y="1093788"/>
                </a:lnTo>
                <a:lnTo>
                  <a:pt x="0" y="182302"/>
                </a:lnTo>
                <a:cubicBezTo>
                  <a:pt x="0" y="81619"/>
                  <a:pt x="81619" y="0"/>
                  <a:pt x="182302" y="0"/>
                </a:cubicBezTo>
                <a:close/>
              </a:path>
            </a:pathLst>
          </a:custGeom>
          <a:solidFill>
            <a:srgbClr val="9BBB59"/>
          </a:solidFill>
          <a:ln w="9525">
            <a:solidFill>
              <a:srgbClr val="4F6228"/>
            </a:solidFill>
            <a:miter lim="800000"/>
            <a:headEnd/>
            <a:tailEnd/>
          </a:ln>
          <a:effectLst/>
        </p:spPr>
        <p:txBody>
          <a:bodyPr lIns="90279" tIns="45139" rIns="90279" bIns="45139" anchor="ctr"/>
          <a:lstStyle/>
          <a:p>
            <a:pPr algn="ctr" defTabSz="3220987">
              <a:defRPr/>
            </a:pPr>
            <a:r>
              <a:rPr lang="en-US" sz="4300" dirty="0" smtClean="0">
                <a:latin typeface="Helvetica Light"/>
                <a:ea typeface="+mn-ea"/>
                <a:cs typeface="Helvetica Light"/>
              </a:rPr>
              <a:t>COMPARING LANGUAGES</a:t>
            </a:r>
            <a:endParaRPr lang="en-US" sz="4300" dirty="0">
              <a:latin typeface="Helvetica Light"/>
              <a:ea typeface="+mn-ea"/>
              <a:cs typeface="Helvetica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-1193800" y="11430000"/>
            <a:ext cx="184666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381000" y="37871400"/>
            <a:ext cx="274320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GB" sz="4000" dirty="0" smtClean="0">
                <a:latin typeface="Helvetica Light"/>
                <a:cs typeface="Helvetica Light"/>
              </a:rPr>
              <a:t>verbal </a:t>
            </a:r>
            <a:r>
              <a:rPr lang="en-GB" sz="4000" dirty="0">
                <a:latin typeface="Helvetica Light"/>
                <a:cs typeface="Helvetica Light"/>
              </a:rPr>
              <a:t>descriptions followed different language-specific word orders. </a:t>
            </a:r>
            <a:endParaRPr lang="en-GB" sz="4000" dirty="0" smtClean="0">
              <a:latin typeface="Helvetica Light"/>
              <a:cs typeface="Helvetica Light"/>
            </a:endParaRPr>
          </a:p>
          <a:p>
            <a:pPr marL="571500" indent="-571500">
              <a:buFont typeface="Arial"/>
              <a:buChar char="•"/>
            </a:pPr>
            <a:r>
              <a:rPr lang="en-GB" sz="4000" dirty="0" smtClean="0">
                <a:latin typeface="Helvetica Light"/>
                <a:cs typeface="Helvetica Light"/>
              </a:rPr>
              <a:t>in </a:t>
            </a:r>
            <a:r>
              <a:rPr lang="en-GB" sz="4000" dirty="0">
                <a:latin typeface="Helvetica Light"/>
                <a:cs typeface="Helvetica Light"/>
              </a:rPr>
              <a:t>the extra-grammatical task, in addition to language-specific effects, we found a strong overarching pattern where speakers placed </a:t>
            </a:r>
            <a:r>
              <a:rPr lang="en-GB" sz="4000" dirty="0" err="1">
                <a:latin typeface="Helvetica Light"/>
                <a:cs typeface="Helvetica Light"/>
              </a:rPr>
              <a:t>framesetters</a:t>
            </a:r>
            <a:r>
              <a:rPr lang="en-GB" sz="4000" dirty="0">
                <a:latin typeface="Helvetica Light"/>
                <a:cs typeface="Helvetica Light"/>
              </a:rPr>
              <a:t> and topics before the </a:t>
            </a:r>
            <a:r>
              <a:rPr lang="en-GB" sz="4000" dirty="0" smtClean="0">
                <a:latin typeface="Helvetica Light"/>
                <a:cs typeface="Helvetica Light"/>
              </a:rPr>
              <a:t>verb </a:t>
            </a:r>
            <a:br>
              <a:rPr lang="en-GB" sz="4000" dirty="0" smtClean="0">
                <a:latin typeface="Helvetica Light"/>
                <a:cs typeface="Helvetica Light"/>
              </a:rPr>
            </a:br>
            <a:r>
              <a:rPr lang="en-GB" sz="4000" b="1" dirty="0" smtClean="0">
                <a:solidFill>
                  <a:schemeClr val="accent2"/>
                </a:solidFill>
                <a:latin typeface="Helvetica Light"/>
                <a:cs typeface="Helvetica Light"/>
                <a:sym typeface="Wingdings"/>
              </a:rPr>
              <a:t></a:t>
            </a:r>
            <a:r>
              <a:rPr lang="en-GB" sz="40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  <a:t> </a:t>
            </a:r>
            <a:r>
              <a:rPr lang="en-GB" sz="4000" b="1" dirty="0">
                <a:solidFill>
                  <a:schemeClr val="accent2"/>
                </a:solidFill>
                <a:latin typeface="Helvetica Light"/>
                <a:cs typeface="Helvetica Light"/>
              </a:rPr>
              <a:t>information-structural preferences </a:t>
            </a:r>
            <a:r>
              <a:rPr lang="en-GB" sz="40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  <a:t>can </a:t>
            </a:r>
            <a:r>
              <a:rPr lang="en-GB" sz="4000" b="1" dirty="0">
                <a:solidFill>
                  <a:schemeClr val="accent2"/>
                </a:solidFill>
                <a:latin typeface="Helvetica Light"/>
                <a:cs typeface="Helvetica Light"/>
              </a:rPr>
              <a:t>violate language-specific </a:t>
            </a:r>
            <a:r>
              <a:rPr lang="en-GB" sz="4000" b="1" dirty="0" smtClean="0">
                <a:solidFill>
                  <a:schemeClr val="accent2"/>
                </a:solidFill>
                <a:latin typeface="Helvetica Light"/>
                <a:cs typeface="Helvetica Light"/>
              </a:rPr>
              <a:t>restrictions</a:t>
            </a:r>
          </a:p>
          <a:p>
            <a:pPr marL="571500" indent="-571500">
              <a:buFont typeface="Arial"/>
              <a:buChar char="•"/>
            </a:pPr>
            <a:r>
              <a:rPr lang="en-GB" sz="4000" dirty="0" smtClean="0">
                <a:latin typeface="Helvetica Light"/>
                <a:cs typeface="Helvetica Light"/>
              </a:rPr>
              <a:t>findings </a:t>
            </a:r>
            <a:r>
              <a:rPr lang="en-GB" sz="4000" dirty="0">
                <a:latin typeface="Helvetica Light"/>
                <a:cs typeface="Helvetica Light"/>
              </a:rPr>
              <a:t>point to information-structural patterns that are independent of, and interacting </a:t>
            </a:r>
            <a:r>
              <a:rPr lang="en-GB" sz="4000" dirty="0" smtClean="0">
                <a:latin typeface="Helvetica Light"/>
                <a:cs typeface="Helvetica Light"/>
              </a:rPr>
              <a:t>with, </a:t>
            </a:r>
            <a:r>
              <a:rPr lang="en-GB" sz="4000" dirty="0">
                <a:latin typeface="Helvetica Light"/>
                <a:cs typeface="Helvetica Light"/>
              </a:rPr>
              <a:t>language-specific grammatical constraints.</a:t>
            </a:r>
            <a:endParaRPr lang="en-US" sz="4000" dirty="0">
              <a:latin typeface="Helvetica Light"/>
              <a:cs typeface="Helvetica Light"/>
            </a:endParaRPr>
          </a:p>
        </p:txBody>
      </p:sp>
      <p:pic>
        <p:nvPicPr>
          <p:cNvPr id="52" name="Grafik 291" descr="C:\Users\Prof. Dr. Wiese\Documents\!!Kopien\Stimuli_tuerkisch.jp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35400" y="21640800"/>
            <a:ext cx="4790607" cy="2517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VerbalOrder_Language_Verbs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31394400"/>
            <a:ext cx="10363200" cy="5181600"/>
          </a:xfrm>
          <a:prstGeom prst="rect">
            <a:avLst/>
          </a:prstGeom>
          <a:solidFill>
            <a:srgbClr val="FFFFFF">
              <a:shade val="85000"/>
            </a:srgbClr>
          </a:solidFill>
          <a:ln w="76200" cap="sq" cmpd="sng">
            <a:solidFill>
              <a:srgbClr val="C0504D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27" name="Group 26"/>
          <p:cNvGrpSpPr/>
          <p:nvPr/>
        </p:nvGrpSpPr>
        <p:grpSpPr>
          <a:xfrm>
            <a:off x="304800" y="26593800"/>
            <a:ext cx="9067800" cy="9982200"/>
            <a:chOff x="304800" y="26593800"/>
            <a:chExt cx="9067800" cy="9982200"/>
          </a:xfrm>
        </p:grpSpPr>
        <p:cxnSp>
          <p:nvCxnSpPr>
            <p:cNvPr id="12" name="Straight Arrow Connector 11"/>
            <p:cNvCxnSpPr>
              <a:stCxn id="24" idx="3"/>
              <a:endCxn id="9" idx="1"/>
            </p:cNvCxnSpPr>
            <p:nvPr/>
          </p:nvCxnSpPr>
          <p:spPr>
            <a:xfrm flipV="1">
              <a:off x="8305800" y="28575000"/>
              <a:ext cx="1066800" cy="3009900"/>
            </a:xfrm>
            <a:prstGeom prst="straightConnector1">
              <a:avLst/>
            </a:prstGeom>
            <a:ln w="76200" cmpd="sng">
              <a:solidFill>
                <a:srgbClr val="C0504D"/>
              </a:solidFill>
              <a:headEnd type="none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304800" y="26593800"/>
              <a:ext cx="8001000" cy="9982200"/>
            </a:xfrm>
            <a:prstGeom prst="rect">
              <a:avLst/>
            </a:prstGeom>
            <a:noFill/>
            <a:ln w="76200" cmpd="sng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79" name="Straight Arrow Connector 78"/>
          <p:cNvCxnSpPr>
            <a:stCxn id="6" idx="1"/>
            <a:endCxn id="24" idx="3"/>
          </p:cNvCxnSpPr>
          <p:nvPr/>
        </p:nvCxnSpPr>
        <p:spPr>
          <a:xfrm flipH="1" flipV="1">
            <a:off x="8305800" y="31584900"/>
            <a:ext cx="1066800" cy="2400300"/>
          </a:xfrm>
          <a:prstGeom prst="straightConnector1">
            <a:avLst/>
          </a:prstGeom>
          <a:ln w="76200" cmpd="sng">
            <a:solidFill>
              <a:srgbClr val="C0504D"/>
            </a:solidFill>
            <a:headEnd type="none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Rectangle 61"/>
          <p:cNvSpPr>
            <a:spLocks noChangeArrowheads="1"/>
          </p:cNvSpPr>
          <p:nvPr/>
        </p:nvSpPr>
        <p:spPr bwMode="auto">
          <a:xfrm>
            <a:off x="20040600" y="33070800"/>
            <a:ext cx="7924800" cy="3581400"/>
          </a:xfrm>
          <a:prstGeom prst="rect">
            <a:avLst/>
          </a:prstGeom>
          <a:solidFill>
            <a:srgbClr val="FFFFFF"/>
          </a:solidFill>
          <a:ln w="19050" cmpd="sng">
            <a:solidFill>
              <a:schemeClr val="accent3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defTabSz="901700"/>
            <a:r>
              <a:rPr lang="en-US" sz="3600" dirty="0" smtClean="0">
                <a:latin typeface="Helvetica Light" charset="0"/>
                <a:cs typeface="Helvetica Light" charset="0"/>
              </a:rPr>
              <a:t>VERBAL TASK: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 smtClean="0">
                <a:latin typeface="Helvetica Light" charset="0"/>
                <a:cs typeface="Helvetica Light" charset="0"/>
              </a:rPr>
              <a:t>significant differences </a:t>
            </a:r>
            <a:r>
              <a:rPr lang="en-US" sz="3600" dirty="0">
                <a:latin typeface="Helvetica Light" charset="0"/>
                <a:cs typeface="Helvetica Light" charset="0"/>
              </a:rPr>
              <a:t>between languages:</a:t>
            </a:r>
            <a:br>
              <a:rPr lang="en-US" sz="3600" dirty="0">
                <a:latin typeface="Helvetica Light" charset="0"/>
                <a:cs typeface="Helvetica Light" charset="0"/>
              </a:rPr>
            </a:br>
            <a:r>
              <a:rPr lang="en-US" sz="3600" b="1" dirty="0" err="1" smtClean="0">
                <a:latin typeface="Helvetica Light"/>
                <a:cs typeface="Helvetica Light"/>
              </a:rPr>
              <a:t>χ</a:t>
            </a:r>
            <a:r>
              <a:rPr lang="en-GB" sz="3600" baseline="30000" dirty="0" smtClean="0">
                <a:latin typeface="Helvetica Light"/>
                <a:cs typeface="Helvetica Light"/>
              </a:rPr>
              <a:t>2 </a:t>
            </a:r>
            <a:r>
              <a:rPr lang="en-US" sz="3600" dirty="0" smtClean="0">
                <a:latin typeface="Helvetica Light" charset="0"/>
                <a:cs typeface="Helvetica Light" charset="0"/>
              </a:rPr>
              <a:t>= 1236.5, </a:t>
            </a:r>
            <a:r>
              <a:rPr lang="en-US" sz="3600" dirty="0" err="1">
                <a:latin typeface="Helvetica Light" charset="0"/>
                <a:cs typeface="Helvetica Light" charset="0"/>
              </a:rPr>
              <a:t>df</a:t>
            </a:r>
            <a:r>
              <a:rPr lang="en-US" sz="3600" dirty="0">
                <a:latin typeface="Helvetica Light" charset="0"/>
                <a:cs typeface="Helvetica Light" charset="0"/>
              </a:rPr>
              <a:t> = 2, </a:t>
            </a:r>
            <a:r>
              <a:rPr lang="en-US" sz="3600" i="1" dirty="0" smtClean="0">
                <a:latin typeface="Helvetica Light" charset="0"/>
                <a:cs typeface="Helvetica Light" charset="0"/>
              </a:rPr>
              <a:t>p</a:t>
            </a:r>
            <a:r>
              <a:rPr lang="en-US" sz="3600" dirty="0" smtClean="0">
                <a:latin typeface="Helvetica Light" charset="0"/>
                <a:cs typeface="Helvetica Light" charset="0"/>
              </a:rPr>
              <a:t>&lt; .0001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 smtClean="0">
                <a:latin typeface="Helvetica Light" charset="0"/>
                <a:cs typeface="Helvetica Light" charset="0"/>
              </a:rPr>
              <a:t>People followed language-specific preferences, as expected</a:t>
            </a:r>
            <a:endParaRPr lang="tr-TR" sz="3600" dirty="0"/>
          </a:p>
        </p:txBody>
      </p:sp>
      <p:sp>
        <p:nvSpPr>
          <p:cNvPr id="82" name="Rectangle 61"/>
          <p:cNvSpPr>
            <a:spLocks noChangeArrowheads="1"/>
          </p:cNvSpPr>
          <p:nvPr/>
        </p:nvSpPr>
        <p:spPr bwMode="auto">
          <a:xfrm>
            <a:off x="20040600" y="26593800"/>
            <a:ext cx="7924800" cy="6324600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3"/>
            </a:solidFill>
            <a:miter lim="800000"/>
            <a:headEnd/>
            <a:tailEnd/>
          </a:ln>
          <a:effectLst/>
        </p:spPr>
        <p:txBody>
          <a:bodyPr lIns="90279" tIns="45139" rIns="90279" bIns="45139"/>
          <a:lstStyle/>
          <a:p>
            <a:pPr defTabSz="901700"/>
            <a:r>
              <a:rPr lang="en-US" sz="3600" dirty="0" smtClean="0">
                <a:latin typeface="Helvetica Light" charset="0"/>
                <a:cs typeface="Helvetica Light" charset="0"/>
              </a:rPr>
              <a:t>ACT-OUT TASK: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>
                <a:latin typeface="Helvetica Light" charset="0"/>
                <a:cs typeface="Helvetica Light" charset="0"/>
              </a:rPr>
              <a:t>significant differences between languages:</a:t>
            </a:r>
            <a:br>
              <a:rPr lang="en-US" sz="3600" dirty="0">
                <a:latin typeface="Helvetica Light" charset="0"/>
                <a:cs typeface="Helvetica Light" charset="0"/>
              </a:rPr>
            </a:br>
            <a:r>
              <a:rPr lang="en-US" sz="3600" b="1" dirty="0" err="1">
                <a:latin typeface="Helvetica Light"/>
                <a:cs typeface="Helvetica Light"/>
              </a:rPr>
              <a:t>χ</a:t>
            </a:r>
            <a:r>
              <a:rPr lang="en-GB" sz="3600" baseline="30000" dirty="0">
                <a:latin typeface="Helvetica Light"/>
                <a:cs typeface="Helvetica Light"/>
              </a:rPr>
              <a:t>2 </a:t>
            </a:r>
            <a:r>
              <a:rPr lang="en-US" sz="3600" dirty="0">
                <a:latin typeface="Helvetica Light" charset="0"/>
                <a:cs typeface="Helvetica Light" charset="0"/>
              </a:rPr>
              <a:t>= </a:t>
            </a:r>
            <a:r>
              <a:rPr lang="fi-FI" sz="3600" dirty="0" smtClean="0">
                <a:latin typeface="Helvetica Light" charset="0"/>
                <a:cs typeface="Helvetica Light" charset="0"/>
              </a:rPr>
              <a:t>87.3</a:t>
            </a:r>
            <a:r>
              <a:rPr lang="en-US" sz="3600" dirty="0" smtClean="0">
                <a:latin typeface="Helvetica Light" charset="0"/>
                <a:cs typeface="Helvetica Light" charset="0"/>
              </a:rPr>
              <a:t>, </a:t>
            </a:r>
            <a:r>
              <a:rPr lang="en-US" sz="3600" dirty="0" err="1">
                <a:latin typeface="Helvetica Light" charset="0"/>
                <a:cs typeface="Helvetica Light" charset="0"/>
              </a:rPr>
              <a:t>df</a:t>
            </a:r>
            <a:r>
              <a:rPr lang="en-US" sz="3600" dirty="0">
                <a:latin typeface="Helvetica Light" charset="0"/>
                <a:cs typeface="Helvetica Light" charset="0"/>
              </a:rPr>
              <a:t> = 2, </a:t>
            </a:r>
            <a:r>
              <a:rPr lang="en-US" sz="3600" i="1" dirty="0">
                <a:latin typeface="Helvetica Light" charset="0"/>
                <a:cs typeface="Helvetica Light" charset="0"/>
              </a:rPr>
              <a:t>p</a:t>
            </a:r>
            <a:r>
              <a:rPr lang="en-US" sz="3600" dirty="0">
                <a:latin typeface="Helvetica Light" charset="0"/>
                <a:cs typeface="Helvetica Light" charset="0"/>
              </a:rPr>
              <a:t>&lt; .</a:t>
            </a:r>
            <a:r>
              <a:rPr lang="en-US" sz="3600" dirty="0" smtClean="0">
                <a:latin typeface="Helvetica Light" charset="0"/>
                <a:cs typeface="Helvetica Light" charset="0"/>
              </a:rPr>
              <a:t>0001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 smtClean="0">
                <a:latin typeface="Helvetica Light" charset="0"/>
                <a:cs typeface="Helvetica Light" charset="0"/>
              </a:rPr>
              <a:t>Tendency to place topics and </a:t>
            </a:r>
            <a:r>
              <a:rPr lang="en-US" sz="3600" dirty="0" err="1" smtClean="0">
                <a:latin typeface="Helvetica Light" charset="0"/>
                <a:cs typeface="Helvetica Light" charset="0"/>
              </a:rPr>
              <a:t>framesetters</a:t>
            </a:r>
            <a:r>
              <a:rPr lang="en-US" sz="3600" dirty="0" smtClean="0">
                <a:latin typeface="Helvetica Light" charset="0"/>
                <a:cs typeface="Helvetica Light" charset="0"/>
              </a:rPr>
              <a:t> first, as predicted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 smtClean="0">
                <a:latin typeface="Helvetica Light" charset="0"/>
                <a:cs typeface="Helvetica Light" charset="0"/>
              </a:rPr>
              <a:t>language-specific </a:t>
            </a:r>
            <a:r>
              <a:rPr lang="en-US" sz="3600" dirty="0" smtClean="0">
                <a:latin typeface="Helvetica Light" charset="0"/>
                <a:cs typeface="Helvetica Light" charset="0"/>
              </a:rPr>
              <a:t>influences: </a:t>
            </a:r>
            <a:br>
              <a:rPr lang="en-US" sz="3600" dirty="0" smtClean="0">
                <a:latin typeface="Helvetica Light" charset="0"/>
                <a:cs typeface="Helvetica Light" charset="0"/>
              </a:rPr>
            </a:br>
            <a:r>
              <a:rPr lang="en-US" sz="3600" dirty="0" smtClean="0">
                <a:latin typeface="Helvetica Light" charset="0"/>
                <a:cs typeface="Helvetica Light" charset="0"/>
              </a:rPr>
              <a:t>Topic &gt; </a:t>
            </a:r>
            <a:r>
              <a:rPr lang="en-US" sz="3600" dirty="0" err="1" smtClean="0">
                <a:latin typeface="Helvetica Light" charset="0"/>
                <a:cs typeface="Helvetica Light" charset="0"/>
              </a:rPr>
              <a:t>Framesetters</a:t>
            </a:r>
            <a:r>
              <a:rPr lang="en-US" sz="3600" dirty="0" smtClean="0">
                <a:latin typeface="Helvetica Light" charset="0"/>
                <a:cs typeface="Helvetica Light" charset="0"/>
              </a:rPr>
              <a:t> in Turkish</a:t>
            </a:r>
          </a:p>
          <a:p>
            <a:pPr marL="571500" indent="-571500" defTabSz="901700">
              <a:buFont typeface="Arial"/>
              <a:buChar char="•"/>
            </a:pPr>
            <a:r>
              <a:rPr lang="en-US" sz="3600" dirty="0" smtClean="0">
                <a:latin typeface="Helvetica Light" charset="0"/>
                <a:cs typeface="Helvetica Light" charset="0"/>
              </a:rPr>
              <a:t>Verb-last more than expected from grammatical preferences in German and English</a:t>
            </a:r>
            <a:endParaRPr lang="en-US" sz="3600" dirty="0">
              <a:latin typeface="Helvetica Light" charset="0"/>
              <a:cs typeface="Helvetica Light" charset="0"/>
            </a:endParaRPr>
          </a:p>
          <a:p>
            <a:pPr defTabSz="901700"/>
            <a:endParaRPr lang="en-US" sz="3600" dirty="0">
              <a:latin typeface="Helvetica Light" charset="0"/>
              <a:cs typeface="Helvetica Light" charset="0"/>
            </a:endParaRPr>
          </a:p>
        </p:txBody>
      </p:sp>
      <p:pic>
        <p:nvPicPr>
          <p:cNvPr id="51" name="Grafik 27" descr="C:\Users\Prof. Dr. Wiese\Documents\!!Kopien\Stimuli_deutsch.jpg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2400" y="21640800"/>
            <a:ext cx="4798219" cy="2517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rafik 17"/>
          <p:cNvPicPr/>
          <p:nvPr/>
        </p:nvPicPr>
        <p:blipFill>
          <a:blip r:embed="rId9">
            <a:lum bright="40000" contrast="-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17000" y="19964400"/>
            <a:ext cx="6096000" cy="4163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rafik 123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3106400" y="16230600"/>
            <a:ext cx="7071731" cy="2514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4" name="Picture 83"/>
          <p:cNvPicPr/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6400" y="18973800"/>
            <a:ext cx="7086600" cy="2362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3" name="Group 12"/>
          <p:cNvGrpSpPr/>
          <p:nvPr/>
        </p:nvGrpSpPr>
        <p:grpSpPr>
          <a:xfrm>
            <a:off x="9372600" y="25984200"/>
            <a:ext cx="10363200" cy="5181600"/>
            <a:chOff x="8915400" y="25755600"/>
            <a:chExt cx="10363200" cy="5181600"/>
          </a:xfrm>
        </p:grpSpPr>
        <p:pic>
          <p:nvPicPr>
            <p:cNvPr id="9" name="Picture 8" descr="Order_Language_Verbs.pdf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15400" y="25755600"/>
              <a:ext cx="10363200" cy="51816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C0504D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0" name="TextBox 9"/>
            <p:cNvSpPr txBox="1"/>
            <p:nvPr/>
          </p:nvSpPr>
          <p:spPr>
            <a:xfrm>
              <a:off x="17449800" y="25831800"/>
              <a:ext cx="17526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600" dirty="0" smtClean="0">
                  <a:latin typeface="Helvetica Light"/>
                  <a:cs typeface="Helvetica Light"/>
                </a:rPr>
                <a:t>act-out results</a:t>
              </a:r>
              <a:endParaRPr lang="en-US" sz="3600" dirty="0">
                <a:latin typeface="Helvetica Light"/>
                <a:cs typeface="Helvetica Light"/>
              </a:endParaRP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16916400" y="31546800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 smtClean="0">
                <a:latin typeface="Helvetica Light"/>
                <a:cs typeface="Helvetica Light"/>
              </a:rPr>
              <a:t>verbal results</a:t>
            </a:r>
            <a:endParaRPr lang="en-US" sz="3600" dirty="0">
              <a:latin typeface="Helvetica Light"/>
              <a:cs typeface="Helvetica Ligh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28712</TotalTime>
  <Words>408</Words>
  <Application>Microsoft Macintosh PowerPoint</Application>
  <PresentationFormat>Custom</PresentationFormat>
  <Paragraphs>63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Tufts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cogneuro</dc:creator>
  <cp:lastModifiedBy>Eva Wittenberg</cp:lastModifiedBy>
  <cp:revision>492</cp:revision>
  <cp:lastPrinted>2013-03-14T14:08:13Z</cp:lastPrinted>
  <dcterms:created xsi:type="dcterms:W3CDTF">2011-03-16T14:51:17Z</dcterms:created>
  <dcterms:modified xsi:type="dcterms:W3CDTF">2016-08-17T12:47:04Z</dcterms:modified>
</cp:coreProperties>
</file>